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301" r:id="rId2"/>
    <p:sldId id="302" r:id="rId3"/>
    <p:sldId id="259" r:id="rId4"/>
    <p:sldId id="260" r:id="rId5"/>
    <p:sldId id="261" r:id="rId6"/>
    <p:sldId id="272" r:id="rId7"/>
    <p:sldId id="273" r:id="rId8"/>
    <p:sldId id="274" r:id="rId9"/>
    <p:sldId id="291" r:id="rId10"/>
    <p:sldId id="294" r:id="rId11"/>
    <p:sldId id="295" r:id="rId12"/>
    <p:sldId id="296" r:id="rId13"/>
    <p:sldId id="297" r:id="rId14"/>
    <p:sldId id="298" r:id="rId15"/>
    <p:sldId id="299" r:id="rId16"/>
    <p:sldId id="300" r:id="rId17"/>
    <p:sldId id="293" r:id="rId18"/>
    <p:sldId id="282" r:id="rId19"/>
  </p:sldIdLst>
  <p:sldSz cx="9144000" cy="6858000" type="screen4x3"/>
  <p:notesSz cx="7016750" cy="93091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E3FDE45-AF77-4B5C-9715-49D594BDF05E}" styleName="Style léger 1 - Accentuation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D27102A9-8310-4765-A935-A1911B00CA55}" styleName="Style léger 1 - Accentuation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C083E6E3-FA7D-4D7B-A595-EF9225AFEA82}" styleName="Style léger 1 - Accentuation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8D230F3-CF80-4859-8CE7-A43EE81993B5}" styleName="Style léger 1 - Accentuation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E9639D4-E3E2-4D34-9284-5A2195B3D0D7}" styleName="Style clair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Style léger 2 - Accentuation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Style léger 2 - Accentuation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Style léger 2 - Accentuation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fr-FR" sz="2800" dirty="0" smtClean="0"/>
              <a:t>Evolution</a:t>
            </a:r>
            <a:r>
              <a:rPr lang="fr-FR" sz="2800" baseline="0" dirty="0" smtClean="0"/>
              <a:t> des taux de couverture de l’AMU selon le scénario retenu</a:t>
            </a:r>
            <a:endParaRPr lang="fr-FR" sz="2800" dirty="0"/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Feuil9!$I$2</c:f>
              <c:strCache>
                <c:ptCount val="1"/>
                <c:pt idx="0">
                  <c:v>Scénario 1</c:v>
                </c:pt>
              </c:strCache>
            </c:strRef>
          </c:tx>
          <c:marker>
            <c:symbol val="none"/>
          </c:marker>
          <c:dLbls>
            <c:dLbl>
              <c:idx val="2"/>
              <c:delete val="1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Feuil9!$J$1:$O$1</c:f>
              <c:numCache>
                <c:formatCode>General</c:formatCode>
                <c:ptCount val="6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</c:numCache>
            </c:numRef>
          </c:cat>
          <c:val>
            <c:numRef>
              <c:f>Feuil9!$J$2:$O$2</c:f>
              <c:numCache>
                <c:formatCode>0.0%</c:formatCode>
                <c:ptCount val="6"/>
                <c:pt idx="0">
                  <c:v>2.9630534553708968E-2</c:v>
                </c:pt>
                <c:pt idx="1">
                  <c:v>7.9988402049195467E-2</c:v>
                </c:pt>
                <c:pt idx="2">
                  <c:v>0.20025486769226006</c:v>
                </c:pt>
                <c:pt idx="3">
                  <c:v>0.24797140694958725</c:v>
                </c:pt>
                <c:pt idx="4">
                  <c:v>0.29692617079203415</c:v>
                </c:pt>
                <c:pt idx="5">
                  <c:v>0.33725824994220177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Feuil9!$I$3</c:f>
              <c:strCache>
                <c:ptCount val="1"/>
                <c:pt idx="0">
                  <c:v>Scénario 2</c:v>
                </c:pt>
              </c:strCache>
            </c:strRef>
          </c:tx>
          <c:marker>
            <c:symbol val="none"/>
          </c:marker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Feuil9!$J$1:$O$1</c:f>
              <c:numCache>
                <c:formatCode>General</c:formatCode>
                <c:ptCount val="6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</c:numCache>
            </c:numRef>
          </c:cat>
          <c:val>
            <c:numRef>
              <c:f>Feuil9!$J$3:$O$3</c:f>
              <c:numCache>
                <c:formatCode>0.0%</c:formatCode>
                <c:ptCount val="6"/>
                <c:pt idx="0">
                  <c:v>2.9630534553708968E-2</c:v>
                </c:pt>
                <c:pt idx="1">
                  <c:v>7.9988402049195467E-2</c:v>
                </c:pt>
                <c:pt idx="2">
                  <c:v>0.20025486769226006</c:v>
                </c:pt>
                <c:pt idx="3">
                  <c:v>0.29924046931251014</c:v>
                </c:pt>
                <c:pt idx="4">
                  <c:v>0.38444455837692848</c:v>
                </c:pt>
                <c:pt idx="5">
                  <c:v>0.50419366531597298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Feuil9!$I$4</c:f>
              <c:strCache>
                <c:ptCount val="1"/>
                <c:pt idx="0">
                  <c:v>Scénario 3</c:v>
                </c:pt>
              </c:strCache>
            </c:strRef>
          </c:tx>
          <c:marker>
            <c:symbol val="none"/>
          </c:marker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Feuil9!$J$1:$O$1</c:f>
              <c:numCache>
                <c:formatCode>General</c:formatCode>
                <c:ptCount val="6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</c:numCache>
            </c:numRef>
          </c:cat>
          <c:val>
            <c:numRef>
              <c:f>Feuil9!$J$4:$O$4</c:f>
              <c:numCache>
                <c:formatCode>0.0%</c:formatCode>
                <c:ptCount val="6"/>
                <c:pt idx="0">
                  <c:v>7.8993115306289358E-2</c:v>
                </c:pt>
                <c:pt idx="1">
                  <c:v>0.21237116153456292</c:v>
                </c:pt>
                <c:pt idx="2">
                  <c:v>0.36022397346556134</c:v>
                </c:pt>
                <c:pt idx="3">
                  <c:v>0.43817199892511788</c:v>
                </c:pt>
                <c:pt idx="4">
                  <c:v>0.5299805079621237</c:v>
                </c:pt>
                <c:pt idx="5">
                  <c:v>0.6550497180846595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7902464"/>
        <c:axId val="87928832"/>
      </c:lineChart>
      <c:catAx>
        <c:axId val="879024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87928832"/>
        <c:crosses val="autoZero"/>
        <c:auto val="1"/>
        <c:lblAlgn val="ctr"/>
        <c:lblOffset val="100"/>
        <c:noMultiLvlLbl val="0"/>
      </c:catAx>
      <c:valAx>
        <c:axId val="87928832"/>
        <c:scaling>
          <c:orientation val="minMax"/>
        </c:scaling>
        <c:delete val="0"/>
        <c:axPos val="l"/>
        <c:majorGridlines/>
        <c:numFmt formatCode="0.0%" sourceLinked="1"/>
        <c:majorTickMark val="none"/>
        <c:minorTickMark val="none"/>
        <c:tickLblPos val="nextTo"/>
        <c:spPr>
          <a:ln w="9525">
            <a:noFill/>
          </a:ln>
        </c:spPr>
        <c:crossAx val="87902464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CD3E636-D180-4C05-BA72-9D8F33050C32}" type="doc">
      <dgm:prSet loTypeId="urn:microsoft.com/office/officeart/2005/8/layout/vList4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fr-FR"/>
        </a:p>
      </dgm:t>
    </dgm:pt>
    <dgm:pt modelId="{D9D77AC6-D5B4-4F2C-8DB8-925FEA1D0657}">
      <dgm:prSet phldrT="[Texte]"/>
      <dgm:spPr/>
      <dgm:t>
        <a:bodyPr/>
        <a:lstStyle/>
        <a:p>
          <a:r>
            <a:rPr lang="fr-FR" dirty="0" smtClean="0"/>
            <a:t>Scénario 1: Rythme lent – Un tiers de la population est couvert</a:t>
          </a:r>
          <a:endParaRPr lang="fr-FR" dirty="0"/>
        </a:p>
      </dgm:t>
    </dgm:pt>
    <dgm:pt modelId="{C9F864BB-BEF5-4D68-A9CF-4C6AFC2FC605}" type="parTrans" cxnId="{FD700762-DCAD-4129-BB22-B4B8A51075C2}">
      <dgm:prSet/>
      <dgm:spPr/>
      <dgm:t>
        <a:bodyPr/>
        <a:lstStyle/>
        <a:p>
          <a:endParaRPr lang="fr-FR"/>
        </a:p>
      </dgm:t>
    </dgm:pt>
    <dgm:pt modelId="{1C602706-E0BB-4941-9FF7-2FF17B3CC9F8}" type="sibTrans" cxnId="{FD700762-DCAD-4129-BB22-B4B8A51075C2}">
      <dgm:prSet/>
      <dgm:spPr/>
      <dgm:t>
        <a:bodyPr/>
        <a:lstStyle/>
        <a:p>
          <a:endParaRPr lang="fr-FR"/>
        </a:p>
      </dgm:t>
    </dgm:pt>
    <dgm:pt modelId="{5C54B96F-F9C8-4FA2-B612-8EA25DA4D52E}">
      <dgm:prSet phldrT="[Texte]"/>
      <dgm:spPr/>
      <dgm:t>
        <a:bodyPr/>
        <a:lstStyle/>
        <a:p>
          <a:r>
            <a:rPr lang="fr-FR" dirty="0" smtClean="0"/>
            <a:t>tous les travailleurs du secteur formel et leurs famille;</a:t>
          </a:r>
          <a:endParaRPr lang="fr-FR" dirty="0"/>
        </a:p>
      </dgm:t>
    </dgm:pt>
    <dgm:pt modelId="{FB355138-B7FD-4D08-87DB-EFD91CA53644}" type="parTrans" cxnId="{77E96B38-36EE-4C1F-B83B-5267F31F4E7E}">
      <dgm:prSet/>
      <dgm:spPr/>
      <dgm:t>
        <a:bodyPr/>
        <a:lstStyle/>
        <a:p>
          <a:endParaRPr lang="fr-FR"/>
        </a:p>
      </dgm:t>
    </dgm:pt>
    <dgm:pt modelId="{535C1087-0466-4DE7-96BC-3CC780920F99}" type="sibTrans" cxnId="{77E96B38-36EE-4C1F-B83B-5267F31F4E7E}">
      <dgm:prSet/>
      <dgm:spPr/>
      <dgm:t>
        <a:bodyPr/>
        <a:lstStyle/>
        <a:p>
          <a:endParaRPr lang="fr-FR"/>
        </a:p>
      </dgm:t>
    </dgm:pt>
    <dgm:pt modelId="{F6B849AB-A230-48DD-99EC-029D80D055F8}">
      <dgm:prSet phldrT="[Texte]" phldr="1"/>
      <dgm:spPr/>
      <dgm:t>
        <a:bodyPr/>
        <a:lstStyle/>
        <a:p>
          <a:endParaRPr lang="fr-FR" dirty="0"/>
        </a:p>
      </dgm:t>
    </dgm:pt>
    <dgm:pt modelId="{CCDA3748-0072-40D6-A88E-0BA92C82E9A5}" type="parTrans" cxnId="{5AB18959-D7F8-4DE7-BD34-1CBF6D34AA4F}">
      <dgm:prSet/>
      <dgm:spPr/>
      <dgm:t>
        <a:bodyPr/>
        <a:lstStyle/>
        <a:p>
          <a:endParaRPr lang="fr-FR"/>
        </a:p>
      </dgm:t>
    </dgm:pt>
    <dgm:pt modelId="{90E756D1-07A9-4255-A27C-BF4C7013DF92}" type="sibTrans" cxnId="{5AB18959-D7F8-4DE7-BD34-1CBF6D34AA4F}">
      <dgm:prSet/>
      <dgm:spPr/>
      <dgm:t>
        <a:bodyPr/>
        <a:lstStyle/>
        <a:p>
          <a:endParaRPr lang="fr-FR"/>
        </a:p>
      </dgm:t>
    </dgm:pt>
    <dgm:pt modelId="{47C7F545-F157-49DA-A1C6-D75B5D8B6205}">
      <dgm:prSet phldrT="[Texte]"/>
      <dgm:spPr/>
      <dgm:t>
        <a:bodyPr/>
        <a:lstStyle/>
        <a:p>
          <a:r>
            <a:rPr lang="fr-FR" dirty="0" smtClean="0"/>
            <a:t>Scénario 2: Rythme modéré –  population couverte de moitié</a:t>
          </a:r>
          <a:endParaRPr lang="fr-FR" dirty="0"/>
        </a:p>
      </dgm:t>
    </dgm:pt>
    <dgm:pt modelId="{7CAF678D-E794-4110-8A84-1F12327D9EF4}" type="parTrans" cxnId="{1A31FA8B-FC53-4225-B01F-37AF794A999A}">
      <dgm:prSet/>
      <dgm:spPr/>
      <dgm:t>
        <a:bodyPr/>
        <a:lstStyle/>
        <a:p>
          <a:endParaRPr lang="fr-FR"/>
        </a:p>
      </dgm:t>
    </dgm:pt>
    <dgm:pt modelId="{7A81E96D-CADB-462C-9368-DC455A2EB099}" type="sibTrans" cxnId="{1A31FA8B-FC53-4225-B01F-37AF794A999A}">
      <dgm:prSet/>
      <dgm:spPr/>
      <dgm:t>
        <a:bodyPr/>
        <a:lstStyle/>
        <a:p>
          <a:endParaRPr lang="fr-FR"/>
        </a:p>
      </dgm:t>
    </dgm:pt>
    <dgm:pt modelId="{4492ECB1-186F-4BA0-9691-802FFD7AD97E}">
      <dgm:prSet phldrT="[Texte]"/>
      <dgm:spPr/>
      <dgm:t>
        <a:bodyPr/>
        <a:lstStyle/>
        <a:p>
          <a:r>
            <a:rPr lang="fr-FR" dirty="0" smtClean="0"/>
            <a:t>tous les travailleurs du secteur formel et leurs famille;</a:t>
          </a:r>
          <a:endParaRPr lang="fr-FR" dirty="0"/>
        </a:p>
      </dgm:t>
    </dgm:pt>
    <dgm:pt modelId="{98BDDA1A-4A5C-4937-89A1-72D981746D86}" type="parTrans" cxnId="{FC5DE204-E32A-4F3F-BA47-8EC0861D654E}">
      <dgm:prSet/>
      <dgm:spPr/>
      <dgm:t>
        <a:bodyPr/>
        <a:lstStyle/>
        <a:p>
          <a:endParaRPr lang="fr-FR"/>
        </a:p>
      </dgm:t>
    </dgm:pt>
    <dgm:pt modelId="{39DCCDFD-759F-45E7-AA49-6D33B42A7E6A}" type="sibTrans" cxnId="{FC5DE204-E32A-4F3F-BA47-8EC0861D654E}">
      <dgm:prSet/>
      <dgm:spPr/>
      <dgm:t>
        <a:bodyPr/>
        <a:lstStyle/>
        <a:p>
          <a:endParaRPr lang="fr-FR"/>
        </a:p>
      </dgm:t>
    </dgm:pt>
    <dgm:pt modelId="{30B6D0E0-0B56-4297-B62B-56397590B38C}">
      <dgm:prSet phldrT="[Texte]" phldr="1"/>
      <dgm:spPr/>
      <dgm:t>
        <a:bodyPr/>
        <a:lstStyle/>
        <a:p>
          <a:endParaRPr lang="fr-FR" dirty="0"/>
        </a:p>
      </dgm:t>
    </dgm:pt>
    <dgm:pt modelId="{C4BD5457-41C3-479C-9D86-1130BD827EA6}" type="parTrans" cxnId="{0742CF1B-A086-4365-9600-1127CAFAD98A}">
      <dgm:prSet/>
      <dgm:spPr/>
      <dgm:t>
        <a:bodyPr/>
        <a:lstStyle/>
        <a:p>
          <a:endParaRPr lang="fr-FR"/>
        </a:p>
      </dgm:t>
    </dgm:pt>
    <dgm:pt modelId="{5FCB10C1-68A6-48E3-9660-3CAF504057FB}" type="sibTrans" cxnId="{0742CF1B-A086-4365-9600-1127CAFAD98A}">
      <dgm:prSet/>
      <dgm:spPr/>
      <dgm:t>
        <a:bodyPr/>
        <a:lstStyle/>
        <a:p>
          <a:endParaRPr lang="fr-FR"/>
        </a:p>
      </dgm:t>
    </dgm:pt>
    <dgm:pt modelId="{DA2F2B94-31B2-4FC1-8DB8-76CC80C01B96}">
      <dgm:prSet phldrT="[Texte]"/>
      <dgm:spPr/>
      <dgm:t>
        <a:bodyPr/>
        <a:lstStyle/>
        <a:p>
          <a:r>
            <a:rPr lang="fr-FR" dirty="0" smtClean="0"/>
            <a:t>Scénario 3: Rythme accéléré – 2/3 de la population couverte</a:t>
          </a:r>
          <a:endParaRPr lang="fr-FR" dirty="0"/>
        </a:p>
      </dgm:t>
    </dgm:pt>
    <dgm:pt modelId="{063758F7-30D1-4C82-B6BC-7CBEF3066076}" type="parTrans" cxnId="{B6F0F8BF-1A7F-4F01-9A87-E67999C1E145}">
      <dgm:prSet/>
      <dgm:spPr/>
      <dgm:t>
        <a:bodyPr/>
        <a:lstStyle/>
        <a:p>
          <a:endParaRPr lang="fr-FR"/>
        </a:p>
      </dgm:t>
    </dgm:pt>
    <dgm:pt modelId="{6EB34476-CFDD-43BB-858D-3691AF86B88F}" type="sibTrans" cxnId="{B6F0F8BF-1A7F-4F01-9A87-E67999C1E145}">
      <dgm:prSet/>
      <dgm:spPr/>
      <dgm:t>
        <a:bodyPr/>
        <a:lstStyle/>
        <a:p>
          <a:endParaRPr lang="fr-FR"/>
        </a:p>
      </dgm:t>
    </dgm:pt>
    <dgm:pt modelId="{901693EC-FA9A-4428-B3BA-66C95AEE6241}">
      <dgm:prSet phldrT="[Texte]"/>
      <dgm:spPr/>
      <dgm:t>
        <a:bodyPr/>
        <a:lstStyle/>
        <a:p>
          <a:r>
            <a:rPr lang="fr-FR" smtClean="0"/>
            <a:t>tous les travailleurs du secteur formel et leurs famille;</a:t>
          </a:r>
          <a:endParaRPr lang="fr-FR" dirty="0"/>
        </a:p>
      </dgm:t>
    </dgm:pt>
    <dgm:pt modelId="{A4DDD84A-A982-4866-9678-F3941010ECE5}" type="parTrans" cxnId="{3691F607-8F69-4138-BD78-376F422D7D30}">
      <dgm:prSet/>
      <dgm:spPr/>
      <dgm:t>
        <a:bodyPr/>
        <a:lstStyle/>
        <a:p>
          <a:endParaRPr lang="fr-FR"/>
        </a:p>
      </dgm:t>
    </dgm:pt>
    <dgm:pt modelId="{1C5C490E-D6D3-4215-9D74-F3966FCE74BA}" type="sibTrans" cxnId="{3691F607-8F69-4138-BD78-376F422D7D30}">
      <dgm:prSet/>
      <dgm:spPr/>
      <dgm:t>
        <a:bodyPr/>
        <a:lstStyle/>
        <a:p>
          <a:endParaRPr lang="fr-FR"/>
        </a:p>
      </dgm:t>
    </dgm:pt>
    <dgm:pt modelId="{D524F002-7FED-4A1E-823E-03E6F81FBE6B}">
      <dgm:prSet/>
      <dgm:spPr/>
      <dgm:t>
        <a:bodyPr/>
        <a:lstStyle/>
        <a:p>
          <a:r>
            <a:rPr lang="fr-FR" smtClean="0"/>
            <a:t>25 % du secteur informel (urbain et rural)</a:t>
          </a:r>
          <a:endParaRPr lang="fr-FR" dirty="0" smtClean="0"/>
        </a:p>
      </dgm:t>
    </dgm:pt>
    <dgm:pt modelId="{AE5E608D-53A7-4C56-ACE2-3837DE091044}" type="parTrans" cxnId="{009B8EA1-3919-47FC-BAD6-6D84A6451893}">
      <dgm:prSet/>
      <dgm:spPr/>
      <dgm:t>
        <a:bodyPr/>
        <a:lstStyle/>
        <a:p>
          <a:endParaRPr lang="fr-FR"/>
        </a:p>
      </dgm:t>
    </dgm:pt>
    <dgm:pt modelId="{6956BEC7-CDA4-452E-A660-E55A07EF3960}" type="sibTrans" cxnId="{009B8EA1-3919-47FC-BAD6-6D84A6451893}">
      <dgm:prSet/>
      <dgm:spPr/>
      <dgm:t>
        <a:bodyPr/>
        <a:lstStyle/>
        <a:p>
          <a:endParaRPr lang="fr-FR"/>
        </a:p>
      </dgm:t>
    </dgm:pt>
    <dgm:pt modelId="{2CC514A1-F235-4714-9A70-B94429EFB539}">
      <dgm:prSet/>
      <dgm:spPr/>
      <dgm:t>
        <a:bodyPr/>
        <a:lstStyle/>
        <a:p>
          <a:r>
            <a:rPr lang="fr-FR" dirty="0" smtClean="0"/>
            <a:t>25% des indigents</a:t>
          </a:r>
        </a:p>
      </dgm:t>
    </dgm:pt>
    <dgm:pt modelId="{7DC6FCFF-8A13-413D-A41E-9711CBF8971F}" type="parTrans" cxnId="{2A74877D-FD6E-4E71-8601-EA9D03A19AE4}">
      <dgm:prSet/>
      <dgm:spPr/>
      <dgm:t>
        <a:bodyPr/>
        <a:lstStyle/>
        <a:p>
          <a:endParaRPr lang="fr-FR"/>
        </a:p>
      </dgm:t>
    </dgm:pt>
    <dgm:pt modelId="{286B71AC-5DF9-4B93-B004-6901348B0647}" type="sibTrans" cxnId="{2A74877D-FD6E-4E71-8601-EA9D03A19AE4}">
      <dgm:prSet/>
      <dgm:spPr/>
      <dgm:t>
        <a:bodyPr/>
        <a:lstStyle/>
        <a:p>
          <a:endParaRPr lang="fr-FR"/>
        </a:p>
      </dgm:t>
    </dgm:pt>
    <dgm:pt modelId="{F3B64B86-B19B-4ED3-B6EC-C9C2638FDA15}">
      <dgm:prSet/>
      <dgm:spPr/>
      <dgm:t>
        <a:bodyPr/>
        <a:lstStyle/>
        <a:p>
          <a:r>
            <a:rPr lang="fr-FR" smtClean="0"/>
            <a:t>40 % du secteur informel (urbain et rural)</a:t>
          </a:r>
          <a:endParaRPr lang="fr-FR" dirty="0"/>
        </a:p>
      </dgm:t>
    </dgm:pt>
    <dgm:pt modelId="{CFDB674E-2404-4FB0-BD3A-078E921C072E}" type="parTrans" cxnId="{C22CA12F-8660-4E06-83C9-0094046DB976}">
      <dgm:prSet/>
      <dgm:spPr/>
      <dgm:t>
        <a:bodyPr/>
        <a:lstStyle/>
        <a:p>
          <a:endParaRPr lang="fr-FR"/>
        </a:p>
      </dgm:t>
    </dgm:pt>
    <dgm:pt modelId="{218F3E8D-7C85-461E-8537-F72C1DE451F2}" type="sibTrans" cxnId="{C22CA12F-8660-4E06-83C9-0094046DB976}">
      <dgm:prSet/>
      <dgm:spPr/>
      <dgm:t>
        <a:bodyPr/>
        <a:lstStyle/>
        <a:p>
          <a:endParaRPr lang="fr-FR"/>
        </a:p>
      </dgm:t>
    </dgm:pt>
    <dgm:pt modelId="{C4A494D8-FD3A-4244-AD98-D998DE4F277A}">
      <dgm:prSet/>
      <dgm:spPr/>
      <dgm:t>
        <a:bodyPr/>
        <a:lstStyle/>
        <a:p>
          <a:r>
            <a:rPr lang="fr-FR" dirty="0" smtClean="0"/>
            <a:t>40 % des indigents</a:t>
          </a:r>
          <a:endParaRPr lang="fr-FR" dirty="0"/>
        </a:p>
      </dgm:t>
    </dgm:pt>
    <dgm:pt modelId="{60EB5246-5EB3-4938-AA7D-ACA0250EF2A0}" type="parTrans" cxnId="{610822BF-8484-4539-BF40-62EE8E5FBE69}">
      <dgm:prSet/>
      <dgm:spPr/>
      <dgm:t>
        <a:bodyPr/>
        <a:lstStyle/>
        <a:p>
          <a:endParaRPr lang="fr-FR"/>
        </a:p>
      </dgm:t>
    </dgm:pt>
    <dgm:pt modelId="{B30CD25E-CF3A-49E5-A787-AAF7BA24E23D}" type="sibTrans" cxnId="{610822BF-8484-4539-BF40-62EE8E5FBE69}">
      <dgm:prSet/>
      <dgm:spPr/>
      <dgm:t>
        <a:bodyPr/>
        <a:lstStyle/>
        <a:p>
          <a:endParaRPr lang="fr-FR"/>
        </a:p>
      </dgm:t>
    </dgm:pt>
    <dgm:pt modelId="{0EE8A16F-D7AD-430B-9050-4915AC8779E6}">
      <dgm:prSet/>
      <dgm:spPr/>
      <dgm:t>
        <a:bodyPr/>
        <a:lstStyle/>
        <a:p>
          <a:r>
            <a:rPr lang="fr-FR" smtClean="0"/>
            <a:t>55 % du secteur informel (urbain et rural)</a:t>
          </a:r>
          <a:endParaRPr lang="fr-FR" dirty="0"/>
        </a:p>
      </dgm:t>
    </dgm:pt>
    <dgm:pt modelId="{28D0D405-5F1E-41F9-9749-4A3D92C99DD5}" type="parTrans" cxnId="{A4B786A7-5EF2-4D00-A8D4-48441024F836}">
      <dgm:prSet/>
      <dgm:spPr/>
      <dgm:t>
        <a:bodyPr/>
        <a:lstStyle/>
        <a:p>
          <a:endParaRPr lang="fr-FR"/>
        </a:p>
      </dgm:t>
    </dgm:pt>
    <dgm:pt modelId="{DC4A6243-C2AC-48D1-B6AD-803CA44C672B}" type="sibTrans" cxnId="{A4B786A7-5EF2-4D00-A8D4-48441024F836}">
      <dgm:prSet/>
      <dgm:spPr/>
      <dgm:t>
        <a:bodyPr/>
        <a:lstStyle/>
        <a:p>
          <a:endParaRPr lang="fr-FR"/>
        </a:p>
      </dgm:t>
    </dgm:pt>
    <dgm:pt modelId="{B5A4145E-D73B-4AB9-A9CA-D5FE2870714F}">
      <dgm:prSet/>
      <dgm:spPr/>
      <dgm:t>
        <a:bodyPr/>
        <a:lstStyle/>
        <a:p>
          <a:r>
            <a:rPr lang="fr-FR" smtClean="0"/>
            <a:t>100% des indigents;</a:t>
          </a:r>
          <a:endParaRPr lang="fr-FR" dirty="0" smtClean="0"/>
        </a:p>
      </dgm:t>
    </dgm:pt>
    <dgm:pt modelId="{EC3180BF-02FE-45F0-9B83-E41BD31B8D43}" type="parTrans" cxnId="{17B288A1-2390-48E8-8DB2-374F1C70BD8A}">
      <dgm:prSet/>
      <dgm:spPr/>
      <dgm:t>
        <a:bodyPr/>
        <a:lstStyle/>
        <a:p>
          <a:endParaRPr lang="fr-FR"/>
        </a:p>
      </dgm:t>
    </dgm:pt>
    <dgm:pt modelId="{F483E6E6-7496-47C7-A82A-7327EEBE9302}" type="sibTrans" cxnId="{17B288A1-2390-48E8-8DB2-374F1C70BD8A}">
      <dgm:prSet/>
      <dgm:spPr/>
      <dgm:t>
        <a:bodyPr/>
        <a:lstStyle/>
        <a:p>
          <a:endParaRPr lang="fr-FR"/>
        </a:p>
      </dgm:t>
    </dgm:pt>
    <dgm:pt modelId="{D0828DF4-E4E0-4286-9C22-2F8241CB8B6F}">
      <dgm:prSet/>
      <dgm:spPr/>
      <dgm:t>
        <a:bodyPr/>
        <a:lstStyle/>
        <a:p>
          <a:r>
            <a:rPr lang="fr-FR" dirty="0" smtClean="0"/>
            <a:t>100% des enfants de moins de 5 ans avec exemption du paiement des cotisations pour ces derniers dès 2015</a:t>
          </a:r>
          <a:endParaRPr lang="fr-FR" dirty="0"/>
        </a:p>
      </dgm:t>
    </dgm:pt>
    <dgm:pt modelId="{EF82B481-235A-4551-A25B-F8DD39D90946}" type="parTrans" cxnId="{4D42B1DE-900C-44AD-91AC-0CED06498786}">
      <dgm:prSet/>
      <dgm:spPr/>
      <dgm:t>
        <a:bodyPr/>
        <a:lstStyle/>
        <a:p>
          <a:endParaRPr lang="fr-FR"/>
        </a:p>
      </dgm:t>
    </dgm:pt>
    <dgm:pt modelId="{09A77E45-A203-4567-9C79-16320CD4671A}" type="sibTrans" cxnId="{4D42B1DE-900C-44AD-91AC-0CED06498786}">
      <dgm:prSet/>
      <dgm:spPr/>
      <dgm:t>
        <a:bodyPr/>
        <a:lstStyle/>
        <a:p>
          <a:endParaRPr lang="fr-FR"/>
        </a:p>
      </dgm:t>
    </dgm:pt>
    <dgm:pt modelId="{54F81D05-521C-4B21-B1B6-E80255E7A5F2}" type="pres">
      <dgm:prSet presAssocID="{8CD3E636-D180-4C05-BA72-9D8F33050C32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376D7AB2-E284-4BA9-8676-4D051957297D}" type="pres">
      <dgm:prSet presAssocID="{D9D77AC6-D5B4-4F2C-8DB8-925FEA1D0657}" presName="comp" presStyleCnt="0"/>
      <dgm:spPr/>
      <dgm:t>
        <a:bodyPr/>
        <a:lstStyle/>
        <a:p>
          <a:endParaRPr lang="fr-FR"/>
        </a:p>
      </dgm:t>
    </dgm:pt>
    <dgm:pt modelId="{EED0CA18-E490-480F-9041-F021148172F2}" type="pres">
      <dgm:prSet presAssocID="{D9D77AC6-D5B4-4F2C-8DB8-925FEA1D0657}" presName="box" presStyleLbl="node1" presStyleIdx="0" presStyleCnt="3"/>
      <dgm:spPr/>
      <dgm:t>
        <a:bodyPr/>
        <a:lstStyle/>
        <a:p>
          <a:endParaRPr lang="fr-FR"/>
        </a:p>
      </dgm:t>
    </dgm:pt>
    <dgm:pt modelId="{F5AB585F-E89A-427A-9DB3-9F080F71B933}" type="pres">
      <dgm:prSet presAssocID="{D9D77AC6-D5B4-4F2C-8DB8-925FEA1D0657}" presName="img" presStyleLbl="fgImgPlac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fr-FR"/>
        </a:p>
      </dgm:t>
    </dgm:pt>
    <dgm:pt modelId="{67AEB114-0737-401E-9230-FF80BC444F85}" type="pres">
      <dgm:prSet presAssocID="{D9D77AC6-D5B4-4F2C-8DB8-925FEA1D0657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EDDD482-899C-4DE7-9503-4EBFB0FDE27A}" type="pres">
      <dgm:prSet presAssocID="{1C602706-E0BB-4941-9FF7-2FF17B3CC9F8}" presName="spacer" presStyleCnt="0"/>
      <dgm:spPr/>
      <dgm:t>
        <a:bodyPr/>
        <a:lstStyle/>
        <a:p>
          <a:endParaRPr lang="fr-FR"/>
        </a:p>
      </dgm:t>
    </dgm:pt>
    <dgm:pt modelId="{F3E4AB79-36F4-4DBE-A801-55D610FDBA10}" type="pres">
      <dgm:prSet presAssocID="{47C7F545-F157-49DA-A1C6-D75B5D8B6205}" presName="comp" presStyleCnt="0"/>
      <dgm:spPr/>
      <dgm:t>
        <a:bodyPr/>
        <a:lstStyle/>
        <a:p>
          <a:endParaRPr lang="fr-FR"/>
        </a:p>
      </dgm:t>
    </dgm:pt>
    <dgm:pt modelId="{F9773758-AF99-4EAD-8550-EA8AF9B78CB2}" type="pres">
      <dgm:prSet presAssocID="{47C7F545-F157-49DA-A1C6-D75B5D8B6205}" presName="box" presStyleLbl="node1" presStyleIdx="1" presStyleCnt="3"/>
      <dgm:spPr/>
      <dgm:t>
        <a:bodyPr/>
        <a:lstStyle/>
        <a:p>
          <a:endParaRPr lang="fr-FR"/>
        </a:p>
      </dgm:t>
    </dgm:pt>
    <dgm:pt modelId="{C9B5773E-3394-488C-9469-07F40DD5FD6E}" type="pres">
      <dgm:prSet presAssocID="{47C7F545-F157-49DA-A1C6-D75B5D8B6205}" presName="img" presStyleLbl="fgImgPlace1" presStyleIdx="1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fr-FR"/>
        </a:p>
      </dgm:t>
    </dgm:pt>
    <dgm:pt modelId="{761C8DA6-469F-4680-92BF-34FFC94EC878}" type="pres">
      <dgm:prSet presAssocID="{47C7F545-F157-49DA-A1C6-D75B5D8B6205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E61D5F0-2339-4988-99CC-BF9A8DE2BAB7}" type="pres">
      <dgm:prSet presAssocID="{7A81E96D-CADB-462C-9368-DC455A2EB099}" presName="spacer" presStyleCnt="0"/>
      <dgm:spPr/>
      <dgm:t>
        <a:bodyPr/>
        <a:lstStyle/>
        <a:p>
          <a:endParaRPr lang="fr-FR"/>
        </a:p>
      </dgm:t>
    </dgm:pt>
    <dgm:pt modelId="{C357BB52-3DCE-47D2-862F-CA2F983F3335}" type="pres">
      <dgm:prSet presAssocID="{DA2F2B94-31B2-4FC1-8DB8-76CC80C01B96}" presName="comp" presStyleCnt="0"/>
      <dgm:spPr/>
      <dgm:t>
        <a:bodyPr/>
        <a:lstStyle/>
        <a:p>
          <a:endParaRPr lang="fr-FR"/>
        </a:p>
      </dgm:t>
    </dgm:pt>
    <dgm:pt modelId="{221FEA3B-43E9-4A70-BB12-1AA31639C811}" type="pres">
      <dgm:prSet presAssocID="{DA2F2B94-31B2-4FC1-8DB8-76CC80C01B96}" presName="box" presStyleLbl="node1" presStyleIdx="2" presStyleCnt="3"/>
      <dgm:spPr/>
      <dgm:t>
        <a:bodyPr/>
        <a:lstStyle/>
        <a:p>
          <a:endParaRPr lang="fr-FR"/>
        </a:p>
      </dgm:t>
    </dgm:pt>
    <dgm:pt modelId="{6148CB62-9429-4677-8D8A-101E46E06D60}" type="pres">
      <dgm:prSet presAssocID="{DA2F2B94-31B2-4FC1-8DB8-76CC80C01B96}" presName="img" presStyleLbl="fgImgPlace1" presStyleIdx="2" presStyleCnt="3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fr-FR"/>
        </a:p>
      </dgm:t>
    </dgm:pt>
    <dgm:pt modelId="{EEFBEB67-A1C3-4849-9A88-AD3EBB0493A3}" type="pres">
      <dgm:prSet presAssocID="{DA2F2B94-31B2-4FC1-8DB8-76CC80C01B96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4D42B1DE-900C-44AD-91AC-0CED06498786}" srcId="{DA2F2B94-31B2-4FC1-8DB8-76CC80C01B96}" destId="{D0828DF4-E4E0-4286-9C22-2F8241CB8B6F}" srcOrd="3" destOrd="0" parTransId="{EF82B481-235A-4551-A25B-F8DD39D90946}" sibTransId="{09A77E45-A203-4567-9C79-16320CD4671A}"/>
    <dgm:cxn modelId="{FD700762-DCAD-4129-BB22-B4B8A51075C2}" srcId="{8CD3E636-D180-4C05-BA72-9D8F33050C32}" destId="{D9D77AC6-D5B4-4F2C-8DB8-925FEA1D0657}" srcOrd="0" destOrd="0" parTransId="{C9F864BB-BEF5-4D68-A9CF-4C6AFC2FC605}" sibTransId="{1C602706-E0BB-4941-9FF7-2FF17B3CC9F8}"/>
    <dgm:cxn modelId="{34CC9723-0F6C-4A31-88EE-97D9C2CA7AF2}" type="presOf" srcId="{F3B64B86-B19B-4ED3-B6EC-C9C2638FDA15}" destId="{F9773758-AF99-4EAD-8550-EA8AF9B78CB2}" srcOrd="0" destOrd="2" presId="urn:microsoft.com/office/officeart/2005/8/layout/vList4"/>
    <dgm:cxn modelId="{E35A43E6-1A9F-4907-9B86-4FEDA897B668}" type="presOf" srcId="{DA2F2B94-31B2-4FC1-8DB8-76CC80C01B96}" destId="{221FEA3B-43E9-4A70-BB12-1AA31639C811}" srcOrd="0" destOrd="0" presId="urn:microsoft.com/office/officeart/2005/8/layout/vList4"/>
    <dgm:cxn modelId="{F99DAD59-8B46-4E39-977B-8A18902E93A1}" type="presOf" srcId="{0EE8A16F-D7AD-430B-9050-4915AC8779E6}" destId="{EEFBEB67-A1C3-4849-9A88-AD3EBB0493A3}" srcOrd="1" destOrd="2" presId="urn:microsoft.com/office/officeart/2005/8/layout/vList4"/>
    <dgm:cxn modelId="{71EB3E16-D644-482F-9A90-57F8316ECB93}" type="presOf" srcId="{901693EC-FA9A-4428-B3BA-66C95AEE6241}" destId="{EEFBEB67-A1C3-4849-9A88-AD3EBB0493A3}" srcOrd="1" destOrd="1" presId="urn:microsoft.com/office/officeart/2005/8/layout/vList4"/>
    <dgm:cxn modelId="{E30D9423-6112-4BFC-8897-52E601876581}" type="presOf" srcId="{F3B64B86-B19B-4ED3-B6EC-C9C2638FDA15}" destId="{761C8DA6-469F-4680-92BF-34FFC94EC878}" srcOrd="1" destOrd="2" presId="urn:microsoft.com/office/officeart/2005/8/layout/vList4"/>
    <dgm:cxn modelId="{31469350-E394-4BAD-8F1B-6B18ABC5FA2F}" type="presOf" srcId="{5C54B96F-F9C8-4FA2-B612-8EA25DA4D52E}" destId="{EED0CA18-E490-480F-9041-F021148172F2}" srcOrd="0" destOrd="1" presId="urn:microsoft.com/office/officeart/2005/8/layout/vList4"/>
    <dgm:cxn modelId="{DB28453A-EF28-4EB4-B6B7-C2960535BB15}" type="presOf" srcId="{30B6D0E0-0B56-4297-B62B-56397590B38C}" destId="{761C8DA6-469F-4680-92BF-34FFC94EC878}" srcOrd="1" destOrd="4" presId="urn:microsoft.com/office/officeart/2005/8/layout/vList4"/>
    <dgm:cxn modelId="{0F5ED4B7-B060-4A5A-B014-52DC9F350773}" type="presOf" srcId="{DA2F2B94-31B2-4FC1-8DB8-76CC80C01B96}" destId="{EEFBEB67-A1C3-4849-9A88-AD3EBB0493A3}" srcOrd="1" destOrd="0" presId="urn:microsoft.com/office/officeart/2005/8/layout/vList4"/>
    <dgm:cxn modelId="{A4B786A7-5EF2-4D00-A8D4-48441024F836}" srcId="{DA2F2B94-31B2-4FC1-8DB8-76CC80C01B96}" destId="{0EE8A16F-D7AD-430B-9050-4915AC8779E6}" srcOrd="1" destOrd="0" parTransId="{28D0D405-5F1E-41F9-9749-4A3D92C99DD5}" sibTransId="{DC4A6243-C2AC-48D1-B6AD-803CA44C672B}"/>
    <dgm:cxn modelId="{963C33A1-E2F4-4FE9-96C6-AD1DC8C5B341}" type="presOf" srcId="{901693EC-FA9A-4428-B3BA-66C95AEE6241}" destId="{221FEA3B-43E9-4A70-BB12-1AA31639C811}" srcOrd="0" destOrd="1" presId="urn:microsoft.com/office/officeart/2005/8/layout/vList4"/>
    <dgm:cxn modelId="{E5F1F101-1BBB-42CE-8433-8175705327D7}" type="presOf" srcId="{B5A4145E-D73B-4AB9-A9CA-D5FE2870714F}" destId="{221FEA3B-43E9-4A70-BB12-1AA31639C811}" srcOrd="0" destOrd="3" presId="urn:microsoft.com/office/officeart/2005/8/layout/vList4"/>
    <dgm:cxn modelId="{5AB18959-D7F8-4DE7-BD34-1CBF6D34AA4F}" srcId="{D9D77AC6-D5B4-4F2C-8DB8-925FEA1D0657}" destId="{F6B849AB-A230-48DD-99EC-029D80D055F8}" srcOrd="3" destOrd="0" parTransId="{CCDA3748-0072-40D6-A88E-0BA92C82E9A5}" sibTransId="{90E756D1-07A9-4255-A27C-BF4C7013DF92}"/>
    <dgm:cxn modelId="{1A0CDFF4-4F3B-4F2C-9D7D-40E9A3AF5744}" type="presOf" srcId="{C4A494D8-FD3A-4244-AD98-D998DE4F277A}" destId="{761C8DA6-469F-4680-92BF-34FFC94EC878}" srcOrd="1" destOrd="3" presId="urn:microsoft.com/office/officeart/2005/8/layout/vList4"/>
    <dgm:cxn modelId="{7B5C3E18-0852-4972-BED0-447FCB5A2AF6}" type="presOf" srcId="{F6B849AB-A230-48DD-99EC-029D80D055F8}" destId="{EED0CA18-E490-480F-9041-F021148172F2}" srcOrd="0" destOrd="4" presId="urn:microsoft.com/office/officeart/2005/8/layout/vList4"/>
    <dgm:cxn modelId="{0742CF1B-A086-4365-9600-1127CAFAD98A}" srcId="{47C7F545-F157-49DA-A1C6-D75B5D8B6205}" destId="{30B6D0E0-0B56-4297-B62B-56397590B38C}" srcOrd="3" destOrd="0" parTransId="{C4BD5457-41C3-479C-9D86-1130BD827EA6}" sibTransId="{5FCB10C1-68A6-48E3-9660-3CAF504057FB}"/>
    <dgm:cxn modelId="{6B5813BB-0D2B-41BE-A231-ADFD84942BED}" type="presOf" srcId="{D0828DF4-E4E0-4286-9C22-2F8241CB8B6F}" destId="{221FEA3B-43E9-4A70-BB12-1AA31639C811}" srcOrd="0" destOrd="4" presId="urn:microsoft.com/office/officeart/2005/8/layout/vList4"/>
    <dgm:cxn modelId="{3691F607-8F69-4138-BD78-376F422D7D30}" srcId="{DA2F2B94-31B2-4FC1-8DB8-76CC80C01B96}" destId="{901693EC-FA9A-4428-B3BA-66C95AEE6241}" srcOrd="0" destOrd="0" parTransId="{A4DDD84A-A982-4866-9678-F3941010ECE5}" sibTransId="{1C5C490E-D6D3-4215-9D74-F3966FCE74BA}"/>
    <dgm:cxn modelId="{B3BB5B4E-CA97-4C63-B01F-ED866190AEF4}" type="presOf" srcId="{D9D77AC6-D5B4-4F2C-8DB8-925FEA1D0657}" destId="{EED0CA18-E490-480F-9041-F021148172F2}" srcOrd="0" destOrd="0" presId="urn:microsoft.com/office/officeart/2005/8/layout/vList4"/>
    <dgm:cxn modelId="{47DF4480-FE8C-4293-93D3-ECDAC2D0A137}" type="presOf" srcId="{30B6D0E0-0B56-4297-B62B-56397590B38C}" destId="{F9773758-AF99-4EAD-8550-EA8AF9B78CB2}" srcOrd="0" destOrd="4" presId="urn:microsoft.com/office/officeart/2005/8/layout/vList4"/>
    <dgm:cxn modelId="{668A53D5-EF67-45F3-BF3E-62CCEC529A36}" type="presOf" srcId="{C4A494D8-FD3A-4244-AD98-D998DE4F277A}" destId="{F9773758-AF99-4EAD-8550-EA8AF9B78CB2}" srcOrd="0" destOrd="3" presId="urn:microsoft.com/office/officeart/2005/8/layout/vList4"/>
    <dgm:cxn modelId="{52DAE90A-0443-48A6-ADA1-7E3A9A637DD3}" type="presOf" srcId="{0EE8A16F-D7AD-430B-9050-4915AC8779E6}" destId="{221FEA3B-43E9-4A70-BB12-1AA31639C811}" srcOrd="0" destOrd="2" presId="urn:microsoft.com/office/officeart/2005/8/layout/vList4"/>
    <dgm:cxn modelId="{C22CA12F-8660-4E06-83C9-0094046DB976}" srcId="{47C7F545-F157-49DA-A1C6-D75B5D8B6205}" destId="{F3B64B86-B19B-4ED3-B6EC-C9C2638FDA15}" srcOrd="1" destOrd="0" parTransId="{CFDB674E-2404-4FB0-BD3A-078E921C072E}" sibTransId="{218F3E8D-7C85-461E-8537-F72C1DE451F2}"/>
    <dgm:cxn modelId="{D9F9A656-196B-4BA2-B5C7-53C6E2222A75}" type="presOf" srcId="{2CC514A1-F235-4714-9A70-B94429EFB539}" destId="{67AEB114-0737-401E-9230-FF80BC444F85}" srcOrd="1" destOrd="3" presId="urn:microsoft.com/office/officeart/2005/8/layout/vList4"/>
    <dgm:cxn modelId="{D3936BE0-8692-4C8F-96BD-8F2E943140D7}" type="presOf" srcId="{5C54B96F-F9C8-4FA2-B612-8EA25DA4D52E}" destId="{67AEB114-0737-401E-9230-FF80BC444F85}" srcOrd="1" destOrd="1" presId="urn:microsoft.com/office/officeart/2005/8/layout/vList4"/>
    <dgm:cxn modelId="{579303AD-DA87-4713-89F9-E3A6B6A39641}" type="presOf" srcId="{D524F002-7FED-4A1E-823E-03E6F81FBE6B}" destId="{67AEB114-0737-401E-9230-FF80BC444F85}" srcOrd="1" destOrd="2" presId="urn:microsoft.com/office/officeart/2005/8/layout/vList4"/>
    <dgm:cxn modelId="{DB09EDC2-944D-4B91-BADB-EEB012EE1957}" type="presOf" srcId="{2CC514A1-F235-4714-9A70-B94429EFB539}" destId="{EED0CA18-E490-480F-9041-F021148172F2}" srcOrd="0" destOrd="3" presId="urn:microsoft.com/office/officeart/2005/8/layout/vList4"/>
    <dgm:cxn modelId="{755A6315-8362-4E28-9E20-734E1114D7C3}" type="presOf" srcId="{47C7F545-F157-49DA-A1C6-D75B5D8B6205}" destId="{F9773758-AF99-4EAD-8550-EA8AF9B78CB2}" srcOrd="0" destOrd="0" presId="urn:microsoft.com/office/officeart/2005/8/layout/vList4"/>
    <dgm:cxn modelId="{77E96B38-36EE-4C1F-B83B-5267F31F4E7E}" srcId="{D9D77AC6-D5B4-4F2C-8DB8-925FEA1D0657}" destId="{5C54B96F-F9C8-4FA2-B612-8EA25DA4D52E}" srcOrd="0" destOrd="0" parTransId="{FB355138-B7FD-4D08-87DB-EFD91CA53644}" sibTransId="{535C1087-0466-4DE7-96BC-3CC780920F99}"/>
    <dgm:cxn modelId="{1A31FA8B-FC53-4225-B01F-37AF794A999A}" srcId="{8CD3E636-D180-4C05-BA72-9D8F33050C32}" destId="{47C7F545-F157-49DA-A1C6-D75B5D8B6205}" srcOrd="1" destOrd="0" parTransId="{7CAF678D-E794-4110-8A84-1F12327D9EF4}" sibTransId="{7A81E96D-CADB-462C-9368-DC455A2EB099}"/>
    <dgm:cxn modelId="{B6F0F8BF-1A7F-4F01-9A87-E67999C1E145}" srcId="{8CD3E636-D180-4C05-BA72-9D8F33050C32}" destId="{DA2F2B94-31B2-4FC1-8DB8-76CC80C01B96}" srcOrd="2" destOrd="0" parTransId="{063758F7-30D1-4C82-B6BC-7CBEF3066076}" sibTransId="{6EB34476-CFDD-43BB-858D-3691AF86B88F}"/>
    <dgm:cxn modelId="{FC5DE204-E32A-4F3F-BA47-8EC0861D654E}" srcId="{47C7F545-F157-49DA-A1C6-D75B5D8B6205}" destId="{4492ECB1-186F-4BA0-9691-802FFD7AD97E}" srcOrd="0" destOrd="0" parTransId="{98BDDA1A-4A5C-4937-89A1-72D981746D86}" sibTransId="{39DCCDFD-759F-45E7-AA49-6D33B42A7E6A}"/>
    <dgm:cxn modelId="{2A74877D-FD6E-4E71-8601-EA9D03A19AE4}" srcId="{D9D77AC6-D5B4-4F2C-8DB8-925FEA1D0657}" destId="{2CC514A1-F235-4714-9A70-B94429EFB539}" srcOrd="2" destOrd="0" parTransId="{7DC6FCFF-8A13-413D-A41E-9711CBF8971F}" sibTransId="{286B71AC-5DF9-4B93-B004-6901348B0647}"/>
    <dgm:cxn modelId="{7D9A0B6B-179F-45CC-901B-03DA679B4530}" type="presOf" srcId="{47C7F545-F157-49DA-A1C6-D75B5D8B6205}" destId="{761C8DA6-469F-4680-92BF-34FFC94EC878}" srcOrd="1" destOrd="0" presId="urn:microsoft.com/office/officeart/2005/8/layout/vList4"/>
    <dgm:cxn modelId="{009B8EA1-3919-47FC-BAD6-6D84A6451893}" srcId="{D9D77AC6-D5B4-4F2C-8DB8-925FEA1D0657}" destId="{D524F002-7FED-4A1E-823E-03E6F81FBE6B}" srcOrd="1" destOrd="0" parTransId="{AE5E608D-53A7-4C56-ACE2-3837DE091044}" sibTransId="{6956BEC7-CDA4-452E-A660-E55A07EF3960}"/>
    <dgm:cxn modelId="{BF0BF4FD-3E4A-4716-9F93-3B54FB081F2F}" type="presOf" srcId="{4492ECB1-186F-4BA0-9691-802FFD7AD97E}" destId="{F9773758-AF99-4EAD-8550-EA8AF9B78CB2}" srcOrd="0" destOrd="1" presId="urn:microsoft.com/office/officeart/2005/8/layout/vList4"/>
    <dgm:cxn modelId="{D6EF99A0-43C5-42F7-A60C-5CB9930415AF}" type="presOf" srcId="{D0828DF4-E4E0-4286-9C22-2F8241CB8B6F}" destId="{EEFBEB67-A1C3-4849-9A88-AD3EBB0493A3}" srcOrd="1" destOrd="4" presId="urn:microsoft.com/office/officeart/2005/8/layout/vList4"/>
    <dgm:cxn modelId="{610822BF-8484-4539-BF40-62EE8E5FBE69}" srcId="{47C7F545-F157-49DA-A1C6-D75B5D8B6205}" destId="{C4A494D8-FD3A-4244-AD98-D998DE4F277A}" srcOrd="2" destOrd="0" parTransId="{60EB5246-5EB3-4938-AA7D-ACA0250EF2A0}" sibTransId="{B30CD25E-CF3A-49E5-A787-AAF7BA24E23D}"/>
    <dgm:cxn modelId="{0E03FBA2-4169-4CD1-946A-59D339AB01B3}" type="presOf" srcId="{8CD3E636-D180-4C05-BA72-9D8F33050C32}" destId="{54F81D05-521C-4B21-B1B6-E80255E7A5F2}" srcOrd="0" destOrd="0" presId="urn:microsoft.com/office/officeart/2005/8/layout/vList4"/>
    <dgm:cxn modelId="{7C6054BE-A455-4EA4-A3EE-7112F092FDFF}" type="presOf" srcId="{F6B849AB-A230-48DD-99EC-029D80D055F8}" destId="{67AEB114-0737-401E-9230-FF80BC444F85}" srcOrd="1" destOrd="4" presId="urn:microsoft.com/office/officeart/2005/8/layout/vList4"/>
    <dgm:cxn modelId="{9CE2E749-0FD7-4092-833F-0AC4F2367F90}" type="presOf" srcId="{4492ECB1-186F-4BA0-9691-802FFD7AD97E}" destId="{761C8DA6-469F-4680-92BF-34FFC94EC878}" srcOrd="1" destOrd="1" presId="urn:microsoft.com/office/officeart/2005/8/layout/vList4"/>
    <dgm:cxn modelId="{67245AC4-42C2-4259-BB9C-369580B840E9}" type="presOf" srcId="{D524F002-7FED-4A1E-823E-03E6F81FBE6B}" destId="{EED0CA18-E490-480F-9041-F021148172F2}" srcOrd="0" destOrd="2" presId="urn:microsoft.com/office/officeart/2005/8/layout/vList4"/>
    <dgm:cxn modelId="{6F345A6E-8834-4617-8D77-0247CC9D46F0}" type="presOf" srcId="{B5A4145E-D73B-4AB9-A9CA-D5FE2870714F}" destId="{EEFBEB67-A1C3-4849-9A88-AD3EBB0493A3}" srcOrd="1" destOrd="3" presId="urn:microsoft.com/office/officeart/2005/8/layout/vList4"/>
    <dgm:cxn modelId="{17B288A1-2390-48E8-8DB2-374F1C70BD8A}" srcId="{DA2F2B94-31B2-4FC1-8DB8-76CC80C01B96}" destId="{B5A4145E-D73B-4AB9-A9CA-D5FE2870714F}" srcOrd="2" destOrd="0" parTransId="{EC3180BF-02FE-45F0-9B83-E41BD31B8D43}" sibTransId="{F483E6E6-7496-47C7-A82A-7327EEBE9302}"/>
    <dgm:cxn modelId="{414F648B-DED0-43E5-AD63-AF9229F11D08}" type="presOf" srcId="{D9D77AC6-D5B4-4F2C-8DB8-925FEA1D0657}" destId="{67AEB114-0737-401E-9230-FF80BC444F85}" srcOrd="1" destOrd="0" presId="urn:microsoft.com/office/officeart/2005/8/layout/vList4"/>
    <dgm:cxn modelId="{C3739964-E552-4ABC-944C-502AF720384A}" type="presParOf" srcId="{54F81D05-521C-4B21-B1B6-E80255E7A5F2}" destId="{376D7AB2-E284-4BA9-8676-4D051957297D}" srcOrd="0" destOrd="0" presId="urn:microsoft.com/office/officeart/2005/8/layout/vList4"/>
    <dgm:cxn modelId="{52A0D678-E6F3-4AA9-8A19-E29A85CE6DA8}" type="presParOf" srcId="{376D7AB2-E284-4BA9-8676-4D051957297D}" destId="{EED0CA18-E490-480F-9041-F021148172F2}" srcOrd="0" destOrd="0" presId="urn:microsoft.com/office/officeart/2005/8/layout/vList4"/>
    <dgm:cxn modelId="{3FA7341C-D417-4A8C-9AF9-72A12058108E}" type="presParOf" srcId="{376D7AB2-E284-4BA9-8676-4D051957297D}" destId="{F5AB585F-E89A-427A-9DB3-9F080F71B933}" srcOrd="1" destOrd="0" presId="urn:microsoft.com/office/officeart/2005/8/layout/vList4"/>
    <dgm:cxn modelId="{5B9C54D5-87F8-45F0-AC13-694886D6FDFE}" type="presParOf" srcId="{376D7AB2-E284-4BA9-8676-4D051957297D}" destId="{67AEB114-0737-401E-9230-FF80BC444F85}" srcOrd="2" destOrd="0" presId="urn:microsoft.com/office/officeart/2005/8/layout/vList4"/>
    <dgm:cxn modelId="{9DE266B4-930B-490B-8821-2A6A610D1E22}" type="presParOf" srcId="{54F81D05-521C-4B21-B1B6-E80255E7A5F2}" destId="{CEDDD482-899C-4DE7-9503-4EBFB0FDE27A}" srcOrd="1" destOrd="0" presId="urn:microsoft.com/office/officeart/2005/8/layout/vList4"/>
    <dgm:cxn modelId="{32959865-1D64-4D5C-9C0A-88B42646FB30}" type="presParOf" srcId="{54F81D05-521C-4B21-B1B6-E80255E7A5F2}" destId="{F3E4AB79-36F4-4DBE-A801-55D610FDBA10}" srcOrd="2" destOrd="0" presId="urn:microsoft.com/office/officeart/2005/8/layout/vList4"/>
    <dgm:cxn modelId="{DE5BE16E-EA9C-4B3D-A119-C92B5EE48EB8}" type="presParOf" srcId="{F3E4AB79-36F4-4DBE-A801-55D610FDBA10}" destId="{F9773758-AF99-4EAD-8550-EA8AF9B78CB2}" srcOrd="0" destOrd="0" presId="urn:microsoft.com/office/officeart/2005/8/layout/vList4"/>
    <dgm:cxn modelId="{0FA34970-EB59-4298-9139-C0E892F65F49}" type="presParOf" srcId="{F3E4AB79-36F4-4DBE-A801-55D610FDBA10}" destId="{C9B5773E-3394-488C-9469-07F40DD5FD6E}" srcOrd="1" destOrd="0" presId="urn:microsoft.com/office/officeart/2005/8/layout/vList4"/>
    <dgm:cxn modelId="{B5D67241-195F-41F0-B619-20C0E8E6D836}" type="presParOf" srcId="{F3E4AB79-36F4-4DBE-A801-55D610FDBA10}" destId="{761C8DA6-469F-4680-92BF-34FFC94EC878}" srcOrd="2" destOrd="0" presId="urn:microsoft.com/office/officeart/2005/8/layout/vList4"/>
    <dgm:cxn modelId="{4ADDAA25-0EF3-4BAA-BC87-D5A87A0362F0}" type="presParOf" srcId="{54F81D05-521C-4B21-B1B6-E80255E7A5F2}" destId="{5E61D5F0-2339-4988-99CC-BF9A8DE2BAB7}" srcOrd="3" destOrd="0" presId="urn:microsoft.com/office/officeart/2005/8/layout/vList4"/>
    <dgm:cxn modelId="{DFE89406-C25A-4AF2-9B71-4EBDB2B7646F}" type="presParOf" srcId="{54F81D05-521C-4B21-B1B6-E80255E7A5F2}" destId="{C357BB52-3DCE-47D2-862F-CA2F983F3335}" srcOrd="4" destOrd="0" presId="urn:microsoft.com/office/officeart/2005/8/layout/vList4"/>
    <dgm:cxn modelId="{F54A075F-D097-4F68-AB04-BCE88E45098B}" type="presParOf" srcId="{C357BB52-3DCE-47D2-862F-CA2F983F3335}" destId="{221FEA3B-43E9-4A70-BB12-1AA31639C811}" srcOrd="0" destOrd="0" presId="urn:microsoft.com/office/officeart/2005/8/layout/vList4"/>
    <dgm:cxn modelId="{32A9004F-BB76-4960-8ED6-F3928A33A32A}" type="presParOf" srcId="{C357BB52-3DCE-47D2-862F-CA2F983F3335}" destId="{6148CB62-9429-4677-8D8A-101E46E06D60}" srcOrd="1" destOrd="0" presId="urn:microsoft.com/office/officeart/2005/8/layout/vList4"/>
    <dgm:cxn modelId="{EFA3F027-36DA-4F1A-8C0C-34C308BCDB65}" type="presParOf" srcId="{C357BB52-3DCE-47D2-862F-CA2F983F3335}" destId="{EEFBEB67-A1C3-4849-9A88-AD3EBB0493A3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7D944D5-FE8E-4050-B749-85291AC8CF4C}" type="doc">
      <dgm:prSet loTypeId="urn:microsoft.com/office/officeart/2005/8/layout/hList6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fr-FR"/>
        </a:p>
      </dgm:t>
    </dgm:pt>
    <dgm:pt modelId="{5EE9DBB6-5495-46CF-A4A3-9526280E304F}">
      <dgm:prSet phldrT="[Texte]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u="sng" dirty="0" smtClean="0"/>
            <a:t>Option 1</a:t>
          </a:r>
          <a:r>
            <a:rPr lang="fr-FR" dirty="0" smtClean="0"/>
            <a:t>: panier large</a:t>
          </a:r>
          <a:endParaRPr lang="fr-FR" dirty="0"/>
        </a:p>
      </dgm:t>
    </dgm:pt>
    <dgm:pt modelId="{BD6272BF-4FD0-4C21-939D-B47C7F92BA2D}" type="parTrans" cxnId="{A23D4E69-CBDE-4A37-85F0-A33D701F13E8}">
      <dgm:prSet/>
      <dgm:spPr/>
      <dgm:t>
        <a:bodyPr/>
        <a:lstStyle/>
        <a:p>
          <a:endParaRPr lang="fr-FR"/>
        </a:p>
      </dgm:t>
    </dgm:pt>
    <dgm:pt modelId="{9491E6F7-B6D2-4B45-AB7B-B8A28C2A3748}" type="sibTrans" cxnId="{A23D4E69-CBDE-4A37-85F0-A33D701F13E8}">
      <dgm:prSet/>
      <dgm:spPr/>
      <dgm:t>
        <a:bodyPr/>
        <a:lstStyle/>
        <a:p>
          <a:endParaRPr lang="fr-FR"/>
        </a:p>
      </dgm:t>
    </dgm:pt>
    <dgm:pt modelId="{DF950547-28E8-452D-A6FD-5C5D989DE4AF}">
      <dgm:prSet phldrT="[Texte]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dirty="0" smtClean="0">
              <a:effectLst/>
            </a:rPr>
            <a:t>tous les biens et services médicaux actuellement à la charge des ménages</a:t>
          </a:r>
          <a:endParaRPr lang="fr-FR" dirty="0"/>
        </a:p>
      </dgm:t>
    </dgm:pt>
    <dgm:pt modelId="{E9CFD209-FAA5-43A5-97D7-907620BBE8DC}" type="parTrans" cxnId="{13F81EDC-F126-4C8E-A132-B575ACDBFAED}">
      <dgm:prSet/>
      <dgm:spPr/>
      <dgm:t>
        <a:bodyPr/>
        <a:lstStyle/>
        <a:p>
          <a:endParaRPr lang="fr-FR"/>
        </a:p>
      </dgm:t>
    </dgm:pt>
    <dgm:pt modelId="{1DCD9D77-7B9B-423E-A76F-2903E3C48B85}" type="sibTrans" cxnId="{13F81EDC-F126-4C8E-A132-B575ACDBFAED}">
      <dgm:prSet/>
      <dgm:spPr/>
      <dgm:t>
        <a:bodyPr/>
        <a:lstStyle/>
        <a:p>
          <a:endParaRPr lang="fr-FR"/>
        </a:p>
      </dgm:t>
    </dgm:pt>
    <dgm:pt modelId="{995C025E-9C4D-414F-82A7-DAF3700298E5}">
      <dgm:prSet phldrT="[Texte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u="sng" dirty="0" smtClean="0"/>
            <a:t>Option 2</a:t>
          </a:r>
          <a:r>
            <a:rPr lang="fr-FR" dirty="0" smtClean="0"/>
            <a:t>: panier restreint</a:t>
          </a:r>
          <a:endParaRPr lang="fr-FR" dirty="0"/>
        </a:p>
      </dgm:t>
    </dgm:pt>
    <dgm:pt modelId="{F31CE421-2F2D-40F8-87E2-4C9D77ACFF02}" type="parTrans" cxnId="{B06D3A9C-16AC-4A1B-910A-D1DBF93DF531}">
      <dgm:prSet/>
      <dgm:spPr/>
      <dgm:t>
        <a:bodyPr/>
        <a:lstStyle/>
        <a:p>
          <a:endParaRPr lang="fr-FR"/>
        </a:p>
      </dgm:t>
    </dgm:pt>
    <dgm:pt modelId="{B5F04BF8-4E52-4741-957D-BB0B34E385DB}" type="sibTrans" cxnId="{B06D3A9C-16AC-4A1B-910A-D1DBF93DF531}">
      <dgm:prSet/>
      <dgm:spPr/>
      <dgm:t>
        <a:bodyPr/>
        <a:lstStyle/>
        <a:p>
          <a:endParaRPr lang="fr-FR"/>
        </a:p>
      </dgm:t>
    </dgm:pt>
    <dgm:pt modelId="{CD672DB6-C092-45CF-81AD-5BC361D98CE8}">
      <dgm:prSet phldrT="[Texte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dirty="0" smtClean="0"/>
            <a:t>Tous les biens et services médicaux  à l’exclusion:</a:t>
          </a:r>
          <a:endParaRPr lang="fr-FR" dirty="0"/>
        </a:p>
      </dgm:t>
    </dgm:pt>
    <dgm:pt modelId="{B13E7968-9A14-4EE6-BB1A-C2D8FF5417B6}" type="parTrans" cxnId="{FD3FE812-072F-4B85-A675-F1891B4E0801}">
      <dgm:prSet/>
      <dgm:spPr/>
      <dgm:t>
        <a:bodyPr/>
        <a:lstStyle/>
        <a:p>
          <a:endParaRPr lang="fr-FR"/>
        </a:p>
      </dgm:t>
    </dgm:pt>
    <dgm:pt modelId="{0E5A8E15-95FE-4E01-9F9A-B62FA8B7070A}" type="sibTrans" cxnId="{FD3FE812-072F-4B85-A675-F1891B4E0801}">
      <dgm:prSet/>
      <dgm:spPr/>
      <dgm:t>
        <a:bodyPr/>
        <a:lstStyle/>
        <a:p>
          <a:endParaRPr lang="fr-FR"/>
        </a:p>
      </dgm:t>
    </dgm:pt>
    <dgm:pt modelId="{B710A77E-75B1-4893-A9FB-C74B91403373}">
      <dgm:prSet phldrT="[Texte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dirty="0" smtClean="0"/>
            <a:t>de la lunetterie; </a:t>
          </a:r>
          <a:endParaRPr lang="fr-FR" dirty="0"/>
        </a:p>
      </dgm:t>
    </dgm:pt>
    <dgm:pt modelId="{CAC5D75E-60AF-4071-B4CB-7FAAF4C8DD9F}" type="parTrans" cxnId="{D7008B1D-FA68-45BA-8989-D249EC550167}">
      <dgm:prSet/>
      <dgm:spPr/>
      <dgm:t>
        <a:bodyPr/>
        <a:lstStyle/>
        <a:p>
          <a:endParaRPr lang="fr-FR"/>
        </a:p>
      </dgm:t>
    </dgm:pt>
    <dgm:pt modelId="{ED66FC44-EC08-4E5B-A76D-8DB6EB6D4C55}" type="sibTrans" cxnId="{D7008B1D-FA68-45BA-8989-D249EC550167}">
      <dgm:prSet/>
      <dgm:spPr/>
      <dgm:t>
        <a:bodyPr/>
        <a:lstStyle/>
        <a:p>
          <a:endParaRPr lang="fr-FR"/>
        </a:p>
      </dgm:t>
    </dgm:pt>
    <dgm:pt modelId="{43C382E1-48DE-4F13-A60A-0F3288B2270B}">
      <dgm:prSet phldrT="[Texte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dirty="0" smtClean="0"/>
            <a:t>de la prise en charge des maladies chroniques non transmissibles</a:t>
          </a:r>
          <a:endParaRPr lang="fr-FR" dirty="0"/>
        </a:p>
      </dgm:t>
    </dgm:pt>
    <dgm:pt modelId="{F539FC39-3A82-4DBC-A04A-D4EC784B1874}" type="parTrans" cxnId="{252BF765-3AC7-43F3-B653-EB80D7274B80}">
      <dgm:prSet/>
      <dgm:spPr/>
      <dgm:t>
        <a:bodyPr/>
        <a:lstStyle/>
        <a:p>
          <a:endParaRPr lang="fr-FR"/>
        </a:p>
      </dgm:t>
    </dgm:pt>
    <dgm:pt modelId="{90DAF710-83D4-4ABF-8580-9DB42D34402A}" type="sibTrans" cxnId="{252BF765-3AC7-43F3-B653-EB80D7274B80}">
      <dgm:prSet/>
      <dgm:spPr/>
      <dgm:t>
        <a:bodyPr/>
        <a:lstStyle/>
        <a:p>
          <a:endParaRPr lang="fr-FR"/>
        </a:p>
      </dgm:t>
    </dgm:pt>
    <dgm:pt modelId="{34EF5EC4-2F64-49F4-8ACD-5B458713DB7B}">
      <dgm:prSet phldrT="[Texte]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b="1" dirty="0" smtClean="0"/>
            <a:t>Coût sans </a:t>
          </a:r>
          <a:r>
            <a:rPr lang="fr-FR" b="1" dirty="0" err="1" smtClean="0"/>
            <a:t>co</a:t>
          </a:r>
          <a:r>
            <a:rPr lang="fr-FR" b="1" dirty="0" smtClean="0"/>
            <a:t> paiement =12 119 F CFA par pers. et par an</a:t>
          </a:r>
          <a:endParaRPr lang="fr-FR" b="1" dirty="0"/>
        </a:p>
      </dgm:t>
    </dgm:pt>
    <dgm:pt modelId="{C4A4A5F6-CC08-4F04-A73E-D943AD4C10B0}" type="parTrans" cxnId="{D2179782-20B4-479E-A20D-D1246E4FAC60}">
      <dgm:prSet/>
      <dgm:spPr/>
      <dgm:t>
        <a:bodyPr/>
        <a:lstStyle/>
        <a:p>
          <a:endParaRPr lang="fr-FR"/>
        </a:p>
      </dgm:t>
    </dgm:pt>
    <dgm:pt modelId="{E5781B8D-5778-4A74-A249-DCE3FD0DB3D5}" type="sibTrans" cxnId="{D2179782-20B4-479E-A20D-D1246E4FAC60}">
      <dgm:prSet/>
      <dgm:spPr/>
      <dgm:t>
        <a:bodyPr/>
        <a:lstStyle/>
        <a:p>
          <a:endParaRPr lang="fr-FR"/>
        </a:p>
      </dgm:t>
    </dgm:pt>
    <dgm:pt modelId="{9AD6D6E3-51E5-461E-BAA7-DE2501B87CE7}">
      <dgm:prSet phldrT="[Texte]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b="1" dirty="0" smtClean="0"/>
            <a:t>Coût avec </a:t>
          </a:r>
          <a:r>
            <a:rPr lang="fr-FR" b="1" dirty="0" err="1" smtClean="0"/>
            <a:t>co</a:t>
          </a:r>
          <a:r>
            <a:rPr lang="fr-FR" b="1" dirty="0" smtClean="0"/>
            <a:t> paiement de 20% = 9667 F CFA par pers. et par an.</a:t>
          </a:r>
          <a:endParaRPr lang="fr-FR" b="1" dirty="0"/>
        </a:p>
      </dgm:t>
    </dgm:pt>
    <dgm:pt modelId="{B8E66D1D-9178-4D4A-9828-D79F62A0D7B7}" type="parTrans" cxnId="{1DF8D713-FEA2-4D56-8159-091231E423DD}">
      <dgm:prSet/>
      <dgm:spPr/>
      <dgm:t>
        <a:bodyPr/>
        <a:lstStyle/>
        <a:p>
          <a:endParaRPr lang="fr-FR"/>
        </a:p>
      </dgm:t>
    </dgm:pt>
    <dgm:pt modelId="{51FC1B43-C19E-4E24-8E51-C31AA78E46A8}" type="sibTrans" cxnId="{1DF8D713-FEA2-4D56-8159-091231E423DD}">
      <dgm:prSet/>
      <dgm:spPr/>
      <dgm:t>
        <a:bodyPr/>
        <a:lstStyle/>
        <a:p>
          <a:endParaRPr lang="fr-FR"/>
        </a:p>
      </dgm:t>
    </dgm:pt>
    <dgm:pt modelId="{68C9F19E-8232-46F6-893D-6C86C233B0B6}">
      <dgm:prSet phldrT="[Texte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b="1" dirty="0" smtClean="0"/>
            <a:t>Coût sans </a:t>
          </a:r>
          <a:r>
            <a:rPr lang="fr-FR" b="1" dirty="0" err="1" smtClean="0"/>
            <a:t>co</a:t>
          </a:r>
          <a:r>
            <a:rPr lang="fr-FR" b="1" dirty="0" smtClean="0"/>
            <a:t> paiement =9 667 F CFA par pers. et par an</a:t>
          </a:r>
          <a:endParaRPr lang="fr-FR" b="1" dirty="0"/>
        </a:p>
      </dgm:t>
    </dgm:pt>
    <dgm:pt modelId="{4F4878AE-7793-4843-AC46-6D97B81F8436}" type="parTrans" cxnId="{E9E20F68-C609-4E8B-BDC8-8D5A6D3675D1}">
      <dgm:prSet/>
      <dgm:spPr/>
      <dgm:t>
        <a:bodyPr/>
        <a:lstStyle/>
        <a:p>
          <a:endParaRPr lang="fr-FR"/>
        </a:p>
      </dgm:t>
    </dgm:pt>
    <dgm:pt modelId="{161F1016-DC19-469D-85A7-66E6D3AB53CF}" type="sibTrans" cxnId="{E9E20F68-C609-4E8B-BDC8-8D5A6D3675D1}">
      <dgm:prSet/>
      <dgm:spPr/>
      <dgm:t>
        <a:bodyPr/>
        <a:lstStyle/>
        <a:p>
          <a:endParaRPr lang="fr-FR"/>
        </a:p>
      </dgm:t>
    </dgm:pt>
    <dgm:pt modelId="{EDCD06D4-D060-4D08-A5AD-25C7A6326672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b="1" dirty="0" smtClean="0"/>
            <a:t>Coût avec </a:t>
          </a:r>
          <a:r>
            <a:rPr lang="fr-FR" b="1" dirty="0" err="1" smtClean="0"/>
            <a:t>co</a:t>
          </a:r>
          <a:r>
            <a:rPr lang="fr-FR" b="1" dirty="0" smtClean="0"/>
            <a:t> paiement de 20% = 7 504 F CFA par pers. et par an.</a:t>
          </a:r>
          <a:endParaRPr lang="fr-FR" b="1" dirty="0"/>
        </a:p>
      </dgm:t>
    </dgm:pt>
    <dgm:pt modelId="{4F4F5FEA-5799-412E-B899-E31445BCD673}" type="parTrans" cxnId="{8283F71D-7290-4D67-893C-924F0001E3BF}">
      <dgm:prSet/>
      <dgm:spPr/>
      <dgm:t>
        <a:bodyPr/>
        <a:lstStyle/>
        <a:p>
          <a:endParaRPr lang="fr-FR"/>
        </a:p>
      </dgm:t>
    </dgm:pt>
    <dgm:pt modelId="{30BC166C-CB31-4590-8ECF-DC112085EAA6}" type="sibTrans" cxnId="{8283F71D-7290-4D67-893C-924F0001E3BF}">
      <dgm:prSet/>
      <dgm:spPr/>
      <dgm:t>
        <a:bodyPr/>
        <a:lstStyle/>
        <a:p>
          <a:endParaRPr lang="fr-FR"/>
        </a:p>
      </dgm:t>
    </dgm:pt>
    <dgm:pt modelId="{792F33A1-1BA2-48F3-90EB-60D2BE8FD53B}">
      <dgm:prSet phldrT="[Texte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dirty="0" smtClean="0"/>
            <a:t>----------------------------------------------------</a:t>
          </a:r>
          <a:endParaRPr lang="fr-FR" dirty="0"/>
        </a:p>
      </dgm:t>
    </dgm:pt>
    <dgm:pt modelId="{282D3E3C-D164-427E-BE1B-BB2CB2F8E7A7}" type="parTrans" cxnId="{ABBE9592-DBDE-4EC8-9C59-DCD30E7A45A6}">
      <dgm:prSet/>
      <dgm:spPr/>
      <dgm:t>
        <a:bodyPr/>
        <a:lstStyle/>
        <a:p>
          <a:endParaRPr lang="fr-FR"/>
        </a:p>
      </dgm:t>
    </dgm:pt>
    <dgm:pt modelId="{9A4858C9-076A-435B-BE77-D51D710BF15B}" type="sibTrans" cxnId="{ABBE9592-DBDE-4EC8-9C59-DCD30E7A45A6}">
      <dgm:prSet/>
      <dgm:spPr/>
      <dgm:t>
        <a:bodyPr/>
        <a:lstStyle/>
        <a:p>
          <a:endParaRPr lang="fr-FR"/>
        </a:p>
      </dgm:t>
    </dgm:pt>
    <dgm:pt modelId="{05800907-38D2-4EF5-BD29-30C8E4170A05}">
      <dgm:prSet phldrT="[Texte]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dirty="0" smtClean="0"/>
            <a:t>-----------------------------------------------------</a:t>
          </a:r>
          <a:endParaRPr lang="fr-FR" dirty="0"/>
        </a:p>
      </dgm:t>
    </dgm:pt>
    <dgm:pt modelId="{B4CFBD56-9A2D-46B2-A2B1-80253162338B}" type="parTrans" cxnId="{3C6E8801-5D84-41C5-B1C1-42547FEDBB55}">
      <dgm:prSet/>
      <dgm:spPr/>
      <dgm:t>
        <a:bodyPr/>
        <a:lstStyle/>
        <a:p>
          <a:endParaRPr lang="fr-FR"/>
        </a:p>
      </dgm:t>
    </dgm:pt>
    <dgm:pt modelId="{678C68D7-9E56-4152-B193-DEA1C515FAB5}" type="sibTrans" cxnId="{3C6E8801-5D84-41C5-B1C1-42547FEDBB55}">
      <dgm:prSet/>
      <dgm:spPr/>
      <dgm:t>
        <a:bodyPr/>
        <a:lstStyle/>
        <a:p>
          <a:endParaRPr lang="fr-FR"/>
        </a:p>
      </dgm:t>
    </dgm:pt>
    <dgm:pt modelId="{66B584DC-52F5-43F3-AAC5-F509BD413D5B}" type="pres">
      <dgm:prSet presAssocID="{97D944D5-FE8E-4050-B749-85291AC8CF4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1DD6DB48-A3AF-45A2-A255-A3349C302CA5}" type="pres">
      <dgm:prSet presAssocID="{5EE9DBB6-5495-46CF-A4A3-9526280E304F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9B6400F-582E-420F-B402-14D4E9C658FB}" type="pres">
      <dgm:prSet presAssocID="{9491E6F7-B6D2-4B45-AB7B-B8A28C2A3748}" presName="sibTrans" presStyleCnt="0"/>
      <dgm:spPr/>
    </dgm:pt>
    <dgm:pt modelId="{AF133FCA-5322-4A42-ACA9-D0E4CAEDB8E2}" type="pres">
      <dgm:prSet presAssocID="{995C025E-9C4D-414F-82A7-DAF3700298E5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C8D9BD19-C270-4950-B68B-C005B8821178}" type="presOf" srcId="{EDCD06D4-D060-4D08-A5AD-25C7A6326672}" destId="{AF133FCA-5322-4A42-ACA9-D0E4CAEDB8E2}" srcOrd="0" destOrd="6" presId="urn:microsoft.com/office/officeart/2005/8/layout/hList6"/>
    <dgm:cxn modelId="{4C3E161D-786C-48DE-967B-ECDB5D795A9E}" type="presOf" srcId="{CD672DB6-C092-45CF-81AD-5BC361D98CE8}" destId="{AF133FCA-5322-4A42-ACA9-D0E4CAEDB8E2}" srcOrd="0" destOrd="1" presId="urn:microsoft.com/office/officeart/2005/8/layout/hList6"/>
    <dgm:cxn modelId="{6BB16694-FC0A-4B3C-B27E-FC29D482C942}" type="presOf" srcId="{792F33A1-1BA2-48F3-90EB-60D2BE8FD53B}" destId="{AF133FCA-5322-4A42-ACA9-D0E4CAEDB8E2}" srcOrd="0" destOrd="4" presId="urn:microsoft.com/office/officeart/2005/8/layout/hList6"/>
    <dgm:cxn modelId="{FD3FE812-072F-4B85-A675-F1891B4E0801}" srcId="{995C025E-9C4D-414F-82A7-DAF3700298E5}" destId="{CD672DB6-C092-45CF-81AD-5BC361D98CE8}" srcOrd="0" destOrd="0" parTransId="{B13E7968-9A14-4EE6-BB1A-C2D8FF5417B6}" sibTransId="{0E5A8E15-95FE-4E01-9F9A-B62FA8B7070A}"/>
    <dgm:cxn modelId="{04E44FE6-47CA-49B9-ACDD-25862B0D0E0E}" type="presOf" srcId="{68C9F19E-8232-46F6-893D-6C86C233B0B6}" destId="{AF133FCA-5322-4A42-ACA9-D0E4CAEDB8E2}" srcOrd="0" destOrd="5" presId="urn:microsoft.com/office/officeart/2005/8/layout/hList6"/>
    <dgm:cxn modelId="{5B66A6E9-8E8D-440A-83AD-35152B4EC964}" type="presOf" srcId="{B710A77E-75B1-4893-A9FB-C74B91403373}" destId="{AF133FCA-5322-4A42-ACA9-D0E4CAEDB8E2}" srcOrd="0" destOrd="2" presId="urn:microsoft.com/office/officeart/2005/8/layout/hList6"/>
    <dgm:cxn modelId="{00CA7EA5-EBA9-4671-9CC0-3B3ACB32854F}" type="presOf" srcId="{43C382E1-48DE-4F13-A60A-0F3288B2270B}" destId="{AF133FCA-5322-4A42-ACA9-D0E4CAEDB8E2}" srcOrd="0" destOrd="3" presId="urn:microsoft.com/office/officeart/2005/8/layout/hList6"/>
    <dgm:cxn modelId="{D2179782-20B4-479E-A20D-D1246E4FAC60}" srcId="{5EE9DBB6-5495-46CF-A4A3-9526280E304F}" destId="{34EF5EC4-2F64-49F4-8ACD-5B458713DB7B}" srcOrd="2" destOrd="0" parTransId="{C4A4A5F6-CC08-4F04-A73E-D943AD4C10B0}" sibTransId="{E5781B8D-5778-4A74-A249-DCE3FD0DB3D5}"/>
    <dgm:cxn modelId="{B1302CA8-2C38-40E4-8D14-B8EFDCE41D35}" type="presOf" srcId="{995C025E-9C4D-414F-82A7-DAF3700298E5}" destId="{AF133FCA-5322-4A42-ACA9-D0E4CAEDB8E2}" srcOrd="0" destOrd="0" presId="urn:microsoft.com/office/officeart/2005/8/layout/hList6"/>
    <dgm:cxn modelId="{9489E2DE-D493-450E-B7FA-DA138575926B}" type="presOf" srcId="{97D944D5-FE8E-4050-B749-85291AC8CF4C}" destId="{66B584DC-52F5-43F3-AAC5-F509BD413D5B}" srcOrd="0" destOrd="0" presId="urn:microsoft.com/office/officeart/2005/8/layout/hList6"/>
    <dgm:cxn modelId="{96FF9408-1F75-491D-8563-362CB7DE5A7D}" type="presOf" srcId="{05800907-38D2-4EF5-BD29-30C8E4170A05}" destId="{1DD6DB48-A3AF-45A2-A255-A3349C302CA5}" srcOrd="0" destOrd="2" presId="urn:microsoft.com/office/officeart/2005/8/layout/hList6"/>
    <dgm:cxn modelId="{D7008B1D-FA68-45BA-8989-D249EC550167}" srcId="{995C025E-9C4D-414F-82A7-DAF3700298E5}" destId="{B710A77E-75B1-4893-A9FB-C74B91403373}" srcOrd="1" destOrd="0" parTransId="{CAC5D75E-60AF-4071-B4CB-7FAAF4C8DD9F}" sibTransId="{ED66FC44-EC08-4E5B-A76D-8DB6EB6D4C55}"/>
    <dgm:cxn modelId="{8283F71D-7290-4D67-893C-924F0001E3BF}" srcId="{995C025E-9C4D-414F-82A7-DAF3700298E5}" destId="{EDCD06D4-D060-4D08-A5AD-25C7A6326672}" srcOrd="5" destOrd="0" parTransId="{4F4F5FEA-5799-412E-B899-E31445BCD673}" sibTransId="{30BC166C-CB31-4590-8ECF-DC112085EAA6}"/>
    <dgm:cxn modelId="{A23D4E69-CBDE-4A37-85F0-A33D701F13E8}" srcId="{97D944D5-FE8E-4050-B749-85291AC8CF4C}" destId="{5EE9DBB6-5495-46CF-A4A3-9526280E304F}" srcOrd="0" destOrd="0" parTransId="{BD6272BF-4FD0-4C21-939D-B47C7F92BA2D}" sibTransId="{9491E6F7-B6D2-4B45-AB7B-B8A28C2A3748}"/>
    <dgm:cxn modelId="{13F81EDC-F126-4C8E-A132-B575ACDBFAED}" srcId="{5EE9DBB6-5495-46CF-A4A3-9526280E304F}" destId="{DF950547-28E8-452D-A6FD-5C5D989DE4AF}" srcOrd="0" destOrd="0" parTransId="{E9CFD209-FAA5-43A5-97D7-907620BBE8DC}" sibTransId="{1DCD9D77-7B9B-423E-A76F-2903E3C48B85}"/>
    <dgm:cxn modelId="{252BF765-3AC7-43F3-B653-EB80D7274B80}" srcId="{995C025E-9C4D-414F-82A7-DAF3700298E5}" destId="{43C382E1-48DE-4F13-A60A-0F3288B2270B}" srcOrd="2" destOrd="0" parTransId="{F539FC39-3A82-4DBC-A04A-D4EC784B1874}" sibTransId="{90DAF710-83D4-4ABF-8580-9DB42D34402A}"/>
    <dgm:cxn modelId="{3C6E8801-5D84-41C5-B1C1-42547FEDBB55}" srcId="{5EE9DBB6-5495-46CF-A4A3-9526280E304F}" destId="{05800907-38D2-4EF5-BD29-30C8E4170A05}" srcOrd="1" destOrd="0" parTransId="{B4CFBD56-9A2D-46B2-A2B1-80253162338B}" sibTransId="{678C68D7-9E56-4152-B193-DEA1C515FAB5}"/>
    <dgm:cxn modelId="{ABBE9592-DBDE-4EC8-9C59-DCD30E7A45A6}" srcId="{995C025E-9C4D-414F-82A7-DAF3700298E5}" destId="{792F33A1-1BA2-48F3-90EB-60D2BE8FD53B}" srcOrd="3" destOrd="0" parTransId="{282D3E3C-D164-427E-BE1B-BB2CB2F8E7A7}" sibTransId="{9A4858C9-076A-435B-BE77-D51D710BF15B}"/>
    <dgm:cxn modelId="{0B9547ED-032F-427F-9B03-9520886E315B}" type="presOf" srcId="{9AD6D6E3-51E5-461E-BAA7-DE2501B87CE7}" destId="{1DD6DB48-A3AF-45A2-A255-A3349C302CA5}" srcOrd="0" destOrd="4" presId="urn:microsoft.com/office/officeart/2005/8/layout/hList6"/>
    <dgm:cxn modelId="{B06D3A9C-16AC-4A1B-910A-D1DBF93DF531}" srcId="{97D944D5-FE8E-4050-B749-85291AC8CF4C}" destId="{995C025E-9C4D-414F-82A7-DAF3700298E5}" srcOrd="1" destOrd="0" parTransId="{F31CE421-2F2D-40F8-87E2-4C9D77ACFF02}" sibTransId="{B5F04BF8-4E52-4741-957D-BB0B34E385DB}"/>
    <dgm:cxn modelId="{09C9CEEC-67C6-4874-9E8F-61F90FC85981}" type="presOf" srcId="{5EE9DBB6-5495-46CF-A4A3-9526280E304F}" destId="{1DD6DB48-A3AF-45A2-A255-A3349C302CA5}" srcOrd="0" destOrd="0" presId="urn:microsoft.com/office/officeart/2005/8/layout/hList6"/>
    <dgm:cxn modelId="{2581C6AF-2715-4C87-96C8-7AA9CC1B0964}" type="presOf" srcId="{DF950547-28E8-452D-A6FD-5C5D989DE4AF}" destId="{1DD6DB48-A3AF-45A2-A255-A3349C302CA5}" srcOrd="0" destOrd="1" presId="urn:microsoft.com/office/officeart/2005/8/layout/hList6"/>
    <dgm:cxn modelId="{EED9D35D-AF0C-43A2-B803-A911EBDA02F1}" type="presOf" srcId="{34EF5EC4-2F64-49F4-8ACD-5B458713DB7B}" destId="{1DD6DB48-A3AF-45A2-A255-A3349C302CA5}" srcOrd="0" destOrd="3" presId="urn:microsoft.com/office/officeart/2005/8/layout/hList6"/>
    <dgm:cxn modelId="{E9E20F68-C609-4E8B-BDC8-8D5A6D3675D1}" srcId="{995C025E-9C4D-414F-82A7-DAF3700298E5}" destId="{68C9F19E-8232-46F6-893D-6C86C233B0B6}" srcOrd="4" destOrd="0" parTransId="{4F4878AE-7793-4843-AC46-6D97B81F8436}" sibTransId="{161F1016-DC19-469D-85A7-66E6D3AB53CF}"/>
    <dgm:cxn modelId="{1DF8D713-FEA2-4D56-8159-091231E423DD}" srcId="{5EE9DBB6-5495-46CF-A4A3-9526280E304F}" destId="{9AD6D6E3-51E5-461E-BAA7-DE2501B87CE7}" srcOrd="3" destOrd="0" parTransId="{B8E66D1D-9178-4D4A-9828-D79F62A0D7B7}" sibTransId="{51FC1B43-C19E-4E24-8E51-C31AA78E46A8}"/>
    <dgm:cxn modelId="{A529577A-A4D0-47F7-AAD4-5A331BE3CC6E}" type="presParOf" srcId="{66B584DC-52F5-43F3-AAC5-F509BD413D5B}" destId="{1DD6DB48-A3AF-45A2-A255-A3349C302CA5}" srcOrd="0" destOrd="0" presId="urn:microsoft.com/office/officeart/2005/8/layout/hList6"/>
    <dgm:cxn modelId="{B9EEF23C-88DC-4FCF-8923-7A68A7837722}" type="presParOf" srcId="{66B584DC-52F5-43F3-AAC5-F509BD413D5B}" destId="{99B6400F-582E-420F-B402-14D4E9C658FB}" srcOrd="1" destOrd="0" presId="urn:microsoft.com/office/officeart/2005/8/layout/hList6"/>
    <dgm:cxn modelId="{C8EC813A-493A-40FF-BD55-CAEB9FB7D03F}" type="presParOf" srcId="{66B584DC-52F5-43F3-AAC5-F509BD413D5B}" destId="{AF133FCA-5322-4A42-ACA9-D0E4CAEDB8E2}" srcOrd="2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D0CA18-E490-480F-9041-F021148172F2}">
      <dsp:nvSpPr>
        <dsp:cNvPr id="0" name=""/>
        <dsp:cNvSpPr/>
      </dsp:nvSpPr>
      <dsp:spPr>
        <a:xfrm>
          <a:off x="0" y="0"/>
          <a:ext cx="8229600" cy="141436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/>
            <a:t>Scénario 1: Rythme lent – Un tiers de la population est couvert</a:t>
          </a:r>
          <a:endParaRPr lang="fr-FR" sz="16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dirty="0" smtClean="0"/>
            <a:t>tous les travailleurs du secteur formel et leurs famille;</a:t>
          </a:r>
          <a:endParaRPr lang="fr-FR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smtClean="0"/>
            <a:t>25 % du secteur informel (urbain et rural)</a:t>
          </a:r>
          <a:endParaRPr lang="fr-FR" sz="1200" kern="1200" dirty="0" smtClean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dirty="0" smtClean="0"/>
            <a:t>25% des indigents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fr-FR" sz="1200" kern="1200" dirty="0"/>
        </a:p>
      </dsp:txBody>
      <dsp:txXfrm>
        <a:off x="1787356" y="0"/>
        <a:ext cx="6442243" cy="1414363"/>
      </dsp:txXfrm>
    </dsp:sp>
    <dsp:sp modelId="{F5AB585F-E89A-427A-9DB3-9F080F71B933}">
      <dsp:nvSpPr>
        <dsp:cNvPr id="0" name=""/>
        <dsp:cNvSpPr/>
      </dsp:nvSpPr>
      <dsp:spPr>
        <a:xfrm>
          <a:off x="141436" y="141436"/>
          <a:ext cx="1645920" cy="113149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9773758-AF99-4EAD-8550-EA8AF9B78CB2}">
      <dsp:nvSpPr>
        <dsp:cNvPr id="0" name=""/>
        <dsp:cNvSpPr/>
      </dsp:nvSpPr>
      <dsp:spPr>
        <a:xfrm>
          <a:off x="0" y="1555799"/>
          <a:ext cx="8229600" cy="141436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/>
            <a:t>Scénario 2: Rythme modéré –  population couverte de moitié</a:t>
          </a:r>
          <a:endParaRPr lang="fr-FR" sz="16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dirty="0" smtClean="0"/>
            <a:t>tous les travailleurs du secteur formel et leurs famille;</a:t>
          </a:r>
          <a:endParaRPr lang="fr-FR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smtClean="0"/>
            <a:t>40 % du secteur informel (urbain et rural)</a:t>
          </a:r>
          <a:endParaRPr lang="fr-FR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dirty="0" smtClean="0"/>
            <a:t>40 % des indigents</a:t>
          </a:r>
          <a:endParaRPr lang="fr-FR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fr-FR" sz="1200" kern="1200" dirty="0"/>
        </a:p>
      </dsp:txBody>
      <dsp:txXfrm>
        <a:off x="1787356" y="1555799"/>
        <a:ext cx="6442243" cy="1414363"/>
      </dsp:txXfrm>
    </dsp:sp>
    <dsp:sp modelId="{C9B5773E-3394-488C-9469-07F40DD5FD6E}">
      <dsp:nvSpPr>
        <dsp:cNvPr id="0" name=""/>
        <dsp:cNvSpPr/>
      </dsp:nvSpPr>
      <dsp:spPr>
        <a:xfrm>
          <a:off x="141436" y="1697236"/>
          <a:ext cx="1645920" cy="113149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21FEA3B-43E9-4A70-BB12-1AA31639C811}">
      <dsp:nvSpPr>
        <dsp:cNvPr id="0" name=""/>
        <dsp:cNvSpPr/>
      </dsp:nvSpPr>
      <dsp:spPr>
        <a:xfrm>
          <a:off x="0" y="3111599"/>
          <a:ext cx="8229600" cy="141436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/>
            <a:t>Scénario 3: Rythme accéléré – 2/3 de la population couverte</a:t>
          </a:r>
          <a:endParaRPr lang="fr-FR" sz="16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smtClean="0"/>
            <a:t>tous les travailleurs du secteur formel et leurs famille;</a:t>
          </a:r>
          <a:endParaRPr lang="fr-FR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smtClean="0"/>
            <a:t>55 % du secteur informel (urbain et rural)</a:t>
          </a:r>
          <a:endParaRPr lang="fr-FR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smtClean="0"/>
            <a:t>100% des indigents;</a:t>
          </a:r>
          <a:endParaRPr lang="fr-FR" sz="1200" kern="1200" dirty="0" smtClean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dirty="0" smtClean="0"/>
            <a:t>100% des enfants de moins de 5 ans avec exemption du paiement des cotisations pour ces derniers dès 2015</a:t>
          </a:r>
          <a:endParaRPr lang="fr-FR" sz="1200" kern="1200" dirty="0"/>
        </a:p>
      </dsp:txBody>
      <dsp:txXfrm>
        <a:off x="1787356" y="3111599"/>
        <a:ext cx="6442243" cy="1414363"/>
      </dsp:txXfrm>
    </dsp:sp>
    <dsp:sp modelId="{6148CB62-9429-4677-8D8A-101E46E06D60}">
      <dsp:nvSpPr>
        <dsp:cNvPr id="0" name=""/>
        <dsp:cNvSpPr/>
      </dsp:nvSpPr>
      <dsp:spPr>
        <a:xfrm>
          <a:off x="141436" y="3253035"/>
          <a:ext cx="1645920" cy="113149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D6DB48-A3AF-45A2-A255-A3349C302CA5}">
      <dsp:nvSpPr>
        <dsp:cNvPr id="0" name=""/>
        <dsp:cNvSpPr/>
      </dsp:nvSpPr>
      <dsp:spPr>
        <a:xfrm rot="16200000">
          <a:off x="-513406" y="517524"/>
          <a:ext cx="4997152" cy="3962102"/>
        </a:xfrm>
        <a:prstGeom prst="flowChartManualOperation">
          <a:avLst/>
        </a:prstGeom>
        <a:solidFill>
          <a:schemeClr val="lt1"/>
        </a:solidFill>
        <a:ln w="25400" cap="flat" cmpd="sng" algn="ctr">
          <a:solidFill>
            <a:schemeClr val="accent6"/>
          </a:solidFill>
          <a:prstDash val="solid"/>
        </a:ln>
        <a:effectLst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139700" tIns="0" rIns="139292" bIns="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u="sng" kern="1200" dirty="0" smtClean="0"/>
            <a:t>Option 1</a:t>
          </a:r>
          <a:r>
            <a:rPr lang="fr-FR" sz="2200" kern="1200" dirty="0" smtClean="0"/>
            <a:t>: panier large</a:t>
          </a:r>
          <a:endParaRPr lang="fr-FR" sz="22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700" kern="1200" dirty="0" smtClean="0">
              <a:effectLst/>
            </a:rPr>
            <a:t>tous les biens et services médicaux actuellement à la charge des ménages</a:t>
          </a:r>
          <a:endParaRPr lang="fr-FR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700" kern="1200" dirty="0" smtClean="0"/>
            <a:t>-----------------------------------------------------</a:t>
          </a:r>
          <a:endParaRPr lang="fr-FR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700" b="1" kern="1200" dirty="0" smtClean="0"/>
            <a:t>Coût sans </a:t>
          </a:r>
          <a:r>
            <a:rPr lang="fr-FR" sz="1700" b="1" kern="1200" dirty="0" err="1" smtClean="0"/>
            <a:t>co</a:t>
          </a:r>
          <a:r>
            <a:rPr lang="fr-FR" sz="1700" b="1" kern="1200" dirty="0" smtClean="0"/>
            <a:t> paiement =12 119 F CFA par pers. et par an</a:t>
          </a:r>
          <a:endParaRPr lang="fr-FR" sz="1700" b="1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700" b="1" kern="1200" dirty="0" smtClean="0"/>
            <a:t>Coût avec </a:t>
          </a:r>
          <a:r>
            <a:rPr lang="fr-FR" sz="1700" b="1" kern="1200" dirty="0" err="1" smtClean="0"/>
            <a:t>co</a:t>
          </a:r>
          <a:r>
            <a:rPr lang="fr-FR" sz="1700" b="1" kern="1200" dirty="0" smtClean="0"/>
            <a:t> paiement de 20% = 9667 F CFA par pers. et par an.</a:t>
          </a:r>
          <a:endParaRPr lang="fr-FR" sz="1700" b="1" kern="1200" dirty="0"/>
        </a:p>
      </dsp:txBody>
      <dsp:txXfrm rot="5400000">
        <a:off x="4119" y="999429"/>
        <a:ext cx="3962102" cy="2998292"/>
      </dsp:txXfrm>
    </dsp:sp>
    <dsp:sp modelId="{AF133FCA-5322-4A42-ACA9-D0E4CAEDB8E2}">
      <dsp:nvSpPr>
        <dsp:cNvPr id="0" name=""/>
        <dsp:cNvSpPr/>
      </dsp:nvSpPr>
      <dsp:spPr>
        <a:xfrm rot="16200000">
          <a:off x="3745854" y="517524"/>
          <a:ext cx="4997152" cy="3962102"/>
        </a:xfrm>
        <a:prstGeom prst="flowChartManualOperation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39700" tIns="0" rIns="139292" bIns="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u="sng" kern="1200" dirty="0" smtClean="0"/>
            <a:t>Option 2</a:t>
          </a:r>
          <a:r>
            <a:rPr lang="fr-FR" sz="2200" kern="1200" dirty="0" smtClean="0"/>
            <a:t>: panier restreint</a:t>
          </a:r>
          <a:endParaRPr lang="fr-FR" sz="22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700" kern="1200" dirty="0" smtClean="0"/>
            <a:t>Tous les biens et services médicaux  à l’exclusion:</a:t>
          </a:r>
          <a:endParaRPr lang="fr-FR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700" kern="1200" dirty="0" smtClean="0"/>
            <a:t>de la lunetterie; </a:t>
          </a:r>
          <a:endParaRPr lang="fr-FR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700" kern="1200" dirty="0" smtClean="0"/>
            <a:t>de la prise en charge des maladies chroniques non transmissibles</a:t>
          </a:r>
          <a:endParaRPr lang="fr-FR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700" kern="1200" dirty="0" smtClean="0"/>
            <a:t>----------------------------------------------------</a:t>
          </a:r>
          <a:endParaRPr lang="fr-FR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700" b="1" kern="1200" dirty="0" smtClean="0"/>
            <a:t>Coût sans </a:t>
          </a:r>
          <a:r>
            <a:rPr lang="fr-FR" sz="1700" b="1" kern="1200" dirty="0" err="1" smtClean="0"/>
            <a:t>co</a:t>
          </a:r>
          <a:r>
            <a:rPr lang="fr-FR" sz="1700" b="1" kern="1200" dirty="0" smtClean="0"/>
            <a:t> paiement =9 667 F CFA par pers. et par an</a:t>
          </a:r>
          <a:endParaRPr lang="fr-FR" sz="1700" b="1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700" b="1" kern="1200" dirty="0" smtClean="0"/>
            <a:t>Coût avec </a:t>
          </a:r>
          <a:r>
            <a:rPr lang="fr-FR" sz="1700" b="1" kern="1200" dirty="0" err="1" smtClean="0"/>
            <a:t>co</a:t>
          </a:r>
          <a:r>
            <a:rPr lang="fr-FR" sz="1700" b="1" kern="1200" dirty="0" smtClean="0"/>
            <a:t> paiement de 20% = 7 504 F CFA par pers. et par an.</a:t>
          </a:r>
          <a:endParaRPr lang="fr-FR" sz="1700" b="1" kern="1200" dirty="0"/>
        </a:p>
      </dsp:txBody>
      <dsp:txXfrm rot="5400000">
        <a:off x="4263379" y="999429"/>
        <a:ext cx="3962102" cy="29982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0063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975100" y="0"/>
            <a:ext cx="3040063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CB803D-5F93-4D6F-9FD4-B15B80C9557B}" type="datetimeFigureOut">
              <a:rPr lang="fr-FR" smtClean="0"/>
              <a:t>10/06/2015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1675" y="4421188"/>
            <a:ext cx="5613400" cy="41894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842375"/>
            <a:ext cx="3040063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975100" y="8842375"/>
            <a:ext cx="3040063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483783-9CF8-4A8B-941B-61859354F3C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51731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002A8-121F-406A-BA25-05E99E33188E}" type="datetimeFigureOut">
              <a:rPr lang="fr-FR" smtClean="0"/>
              <a:t>10/06/2015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A43B1-FCFE-48EB-9F6D-1580AFD1BF5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17037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002A8-121F-406A-BA25-05E99E33188E}" type="datetimeFigureOut">
              <a:rPr lang="fr-FR" smtClean="0"/>
              <a:t>10/06/2015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A43B1-FCFE-48EB-9F6D-1580AFD1BF5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40935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002A8-121F-406A-BA25-05E99E33188E}" type="datetimeFigureOut">
              <a:rPr lang="fr-FR" smtClean="0"/>
              <a:t>10/06/2015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A43B1-FCFE-48EB-9F6D-1580AFD1BF5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48523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002A8-121F-406A-BA25-05E99E33188E}" type="datetimeFigureOut">
              <a:rPr lang="fr-FR" smtClean="0"/>
              <a:t>10/06/2015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A43B1-FCFE-48EB-9F6D-1580AFD1BF5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30725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002A8-121F-406A-BA25-05E99E33188E}" type="datetimeFigureOut">
              <a:rPr lang="fr-FR" smtClean="0"/>
              <a:t>10/06/2015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A43B1-FCFE-48EB-9F6D-1580AFD1BF5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41381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002A8-121F-406A-BA25-05E99E33188E}" type="datetimeFigureOut">
              <a:rPr lang="fr-FR" smtClean="0"/>
              <a:t>10/06/2015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A43B1-FCFE-48EB-9F6D-1580AFD1BF5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24147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002A8-121F-406A-BA25-05E99E33188E}" type="datetimeFigureOut">
              <a:rPr lang="fr-FR" smtClean="0"/>
              <a:t>10/06/2015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A43B1-FCFE-48EB-9F6D-1580AFD1BF5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51424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002A8-121F-406A-BA25-05E99E33188E}" type="datetimeFigureOut">
              <a:rPr lang="fr-FR" smtClean="0"/>
              <a:t>10/06/2015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A43B1-FCFE-48EB-9F6D-1580AFD1BF5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68798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002A8-121F-406A-BA25-05E99E33188E}" type="datetimeFigureOut">
              <a:rPr lang="fr-FR" smtClean="0"/>
              <a:t>10/06/2015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A43B1-FCFE-48EB-9F6D-1580AFD1BF5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6369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002A8-121F-406A-BA25-05E99E33188E}" type="datetimeFigureOut">
              <a:rPr lang="fr-FR" smtClean="0"/>
              <a:t>10/06/2015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A43B1-FCFE-48EB-9F6D-1580AFD1BF5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19205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002A8-121F-406A-BA25-05E99E33188E}" type="datetimeFigureOut">
              <a:rPr lang="fr-FR" smtClean="0"/>
              <a:t>10/06/2015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A43B1-FCFE-48EB-9F6D-1580AFD1BF5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9844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2002A8-121F-406A-BA25-05E99E33188E}" type="datetimeFigureOut">
              <a:rPr lang="fr-FR" smtClean="0"/>
              <a:t>10/06/2015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EA43B1-FCFE-48EB-9F6D-1580AFD1BF5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1347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79512" y="1484785"/>
            <a:ext cx="8640960" cy="2115666"/>
          </a:xfrm>
        </p:spPr>
        <p:txBody>
          <a:bodyPr>
            <a:norm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SCENARIO D’EXTENSION ET COUT GLOBAL POUR L’ETAT</a:t>
            </a:r>
            <a:r>
              <a:rPr lang="fr-FR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/>
            </a:r>
            <a:br>
              <a:rPr lang="fr-FR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</a:b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b="1" i="1" dirty="0" smtClean="0"/>
              <a:t>ATELIER TECHNIQUE 09-10 juin 2015</a:t>
            </a:r>
          </a:p>
          <a:p>
            <a:r>
              <a:rPr lang="fr-FR" b="1" i="1" dirty="0" smtClean="0"/>
              <a:t>OUAGADOUGOU</a:t>
            </a:r>
            <a:endParaRPr lang="fr-FR" b="1" i="1" dirty="0"/>
          </a:p>
        </p:txBody>
      </p:sp>
    </p:spTree>
    <p:extLst>
      <p:ext uri="{BB962C8B-B14F-4D97-AF65-F5344CB8AC3E}">
        <p14:creationId xmlns:p14="http://schemas.microsoft.com/office/powerpoint/2010/main" val="3278293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Répartition du coût de l’AMU entre cotisations et subventions: Scénario 1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90068271"/>
              </p:ext>
            </p:extLst>
          </p:nvPr>
        </p:nvGraphicFramePr>
        <p:xfrm>
          <a:off x="899593" y="1628797"/>
          <a:ext cx="7344814" cy="4392490"/>
        </p:xfrm>
        <a:graphic>
          <a:graphicData uri="http://schemas.openxmlformats.org/drawingml/2006/table">
            <a:tbl>
              <a:tblPr/>
              <a:tblGrid>
                <a:gridCol w="4032447"/>
                <a:gridCol w="815547"/>
                <a:gridCol w="1248410"/>
                <a:gridCol w="1248410"/>
              </a:tblGrid>
              <a:tr h="439249">
                <a:tc>
                  <a:txBody>
                    <a:bodyPr/>
                    <a:lstStyle/>
                    <a:p>
                      <a:pPr algn="l" fontAlgn="b"/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l" fontAlgn="b"/>
                      <a:r>
                        <a:rPr lang="fr-FR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Cotisations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6,4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22,4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29,3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l" fontAlgn="b"/>
                      <a:r>
                        <a:rPr lang="fr-FR" sz="2000" b="0" i="1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dont travailleurs salariés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b="0" i="1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4,7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b="0" i="1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15,0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b="0" i="1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17,8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l" fontAlgn="b"/>
                      <a:r>
                        <a:rPr lang="fr-FR" sz="2000" b="0" i="1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dont pensionnés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b="0" i="1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0,2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b="0" i="1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0,6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0,7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l" fontAlgn="b"/>
                      <a:r>
                        <a:rPr lang="fr-FR" sz="2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dont travailleurs indépendants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b="0" i="1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0,0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b="0" i="1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2,0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2,8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l" fontAlgn="b"/>
                      <a:r>
                        <a:rPr lang="fr-FR" sz="2000" b="0" i="1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dont pop. secteur informel &amp; rural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1,5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b="0" i="1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4,8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8,0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l" fontAlgn="b"/>
                      <a:r>
                        <a:rPr lang="fr-FR" sz="2000" b="1" i="0" u="sng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Subventions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b="1" i="0" u="sng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5,4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b="1" i="0" u="sng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17,7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b="1" i="0" u="sng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30,5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l" fontAlgn="b"/>
                      <a:r>
                        <a:rPr lang="fr-FR" sz="2000" b="0" i="1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pour pop. Secteur informel &amp; rural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b="0" i="1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4,2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b="0" i="1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13,9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24,3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l" fontAlgn="b"/>
                      <a:r>
                        <a:rPr lang="fr-FR" sz="2000" b="0" i="1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Pour personnes indigentes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b="0" i="1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1,1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b="0" i="1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3,2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5,5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l" fontAlgn="b"/>
                      <a:r>
                        <a:rPr lang="fr-FR" sz="2000" b="0" i="1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Pensionnés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b="0" i="1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0,2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b="0" i="1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0,6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0,7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Ellipse 4"/>
          <p:cNvSpPr/>
          <p:nvPr/>
        </p:nvSpPr>
        <p:spPr>
          <a:xfrm>
            <a:off x="4932040" y="4365104"/>
            <a:ext cx="3600400" cy="864096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6" name="Ellipse 5"/>
          <p:cNvSpPr/>
          <p:nvPr/>
        </p:nvSpPr>
        <p:spPr>
          <a:xfrm>
            <a:off x="5148064" y="3789040"/>
            <a:ext cx="3384376" cy="576064"/>
          </a:xfrm>
          <a:prstGeom prst="ellipse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7359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4000" dirty="0">
                <a:solidFill>
                  <a:prstClr val="black"/>
                </a:solidFill>
              </a:rPr>
              <a:t>Répartition du coût de l’AMU entre cotisations et subventions: Scénario </a:t>
            </a:r>
            <a:r>
              <a:rPr lang="fr-FR" sz="4000" dirty="0" smtClean="0">
                <a:solidFill>
                  <a:prstClr val="black"/>
                </a:solidFill>
              </a:rPr>
              <a:t>2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07529117"/>
              </p:ext>
            </p:extLst>
          </p:nvPr>
        </p:nvGraphicFramePr>
        <p:xfrm>
          <a:off x="539552" y="1628799"/>
          <a:ext cx="7632848" cy="43204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104456"/>
                <a:gridCol w="933656"/>
                <a:gridCol w="1297368"/>
                <a:gridCol w="1297368"/>
              </a:tblGrid>
              <a:tr h="432048">
                <a:tc>
                  <a:txBody>
                    <a:bodyPr/>
                    <a:lstStyle/>
                    <a:p>
                      <a:pPr algn="l" fontAlgn="b"/>
                      <a:endParaRPr lang="fr-FR" sz="2000" b="1" i="1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b="1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2016</a:t>
                      </a:r>
                      <a:endParaRPr lang="fr-FR" sz="20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b="1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2018</a:t>
                      </a:r>
                      <a:endParaRPr lang="fr-FR" sz="20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2020</a:t>
                      </a:r>
                      <a:endParaRPr lang="fr-FR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32048">
                <a:tc>
                  <a:txBody>
                    <a:bodyPr/>
                    <a:lstStyle/>
                    <a:p>
                      <a:pPr algn="l" fontAlgn="b"/>
                      <a:r>
                        <a:rPr lang="fr-FR" sz="2000" b="1" u="sng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Cotisations</a:t>
                      </a:r>
                      <a:endParaRPr lang="fr-FR" sz="2000" b="1" i="0" u="sng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u="sng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6,4</a:t>
                      </a:r>
                      <a:endParaRPr lang="fr-FR" sz="2000" b="1" i="0" u="sng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u="sng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24,5</a:t>
                      </a:r>
                      <a:endParaRPr lang="fr-FR" sz="2000" b="1" i="0" u="sng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u="sng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35,6</a:t>
                      </a:r>
                      <a:endParaRPr lang="fr-FR" sz="2000" b="1" i="0" u="sng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32048">
                <a:tc>
                  <a:txBody>
                    <a:bodyPr/>
                    <a:lstStyle/>
                    <a:p>
                      <a:pPr algn="l" fontAlgn="b"/>
                      <a:r>
                        <a:rPr lang="fr-FR" sz="2000" i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dont travailleurs salariés</a:t>
                      </a:r>
                      <a:endParaRPr lang="fr-FR" sz="2000" b="0" i="1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i="1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4,7</a:t>
                      </a:r>
                      <a:endParaRPr lang="fr-FR" sz="2000" b="0" i="1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i="1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15,0</a:t>
                      </a:r>
                      <a:endParaRPr lang="fr-FR" sz="2000" b="0" i="1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i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17,8</a:t>
                      </a:r>
                      <a:endParaRPr lang="fr-FR" sz="2000" b="0" i="1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32048">
                <a:tc>
                  <a:txBody>
                    <a:bodyPr/>
                    <a:lstStyle/>
                    <a:p>
                      <a:pPr algn="l" fontAlgn="b"/>
                      <a:r>
                        <a:rPr lang="fr-FR" sz="2000" i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dont pensionnés</a:t>
                      </a:r>
                      <a:endParaRPr lang="fr-FR" sz="2000" b="0" i="1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i="1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0,2</a:t>
                      </a:r>
                      <a:endParaRPr lang="fr-FR" sz="2000" b="0" i="1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i="1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0,6</a:t>
                      </a:r>
                      <a:endParaRPr lang="fr-FR" sz="2000" b="0" i="1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i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0,7</a:t>
                      </a:r>
                      <a:endParaRPr lang="fr-FR" sz="2000" b="0" i="1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32048">
                <a:tc>
                  <a:txBody>
                    <a:bodyPr/>
                    <a:lstStyle/>
                    <a:p>
                      <a:pPr algn="l" fontAlgn="b"/>
                      <a:r>
                        <a:rPr lang="fr-FR" sz="2000" i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dont travailleurs indépendants</a:t>
                      </a:r>
                      <a:endParaRPr lang="fr-FR" sz="2000" b="0" i="1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i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0,0</a:t>
                      </a:r>
                      <a:endParaRPr lang="fr-FR" sz="2000" b="0" i="1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i="1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2,5</a:t>
                      </a:r>
                      <a:endParaRPr lang="fr-FR" sz="2000" b="0" i="1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i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2,8</a:t>
                      </a:r>
                      <a:endParaRPr lang="fr-FR" sz="2000" b="0" i="1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32048">
                <a:tc>
                  <a:txBody>
                    <a:bodyPr/>
                    <a:lstStyle/>
                    <a:p>
                      <a:pPr algn="l" fontAlgn="b"/>
                      <a:r>
                        <a:rPr lang="fr-FR" sz="2000" i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dont pop. secteur informel &amp; rural</a:t>
                      </a:r>
                      <a:endParaRPr lang="fr-FR" sz="2000" b="0" i="1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i="1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1,5</a:t>
                      </a:r>
                      <a:endParaRPr lang="fr-FR" sz="2000" b="0" i="1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i="1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6,3</a:t>
                      </a:r>
                      <a:endParaRPr lang="fr-FR" sz="2000" b="0" i="1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i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14,3</a:t>
                      </a:r>
                      <a:endParaRPr lang="fr-FR" sz="2000" b="0" i="1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32048">
                <a:tc>
                  <a:txBody>
                    <a:bodyPr/>
                    <a:lstStyle/>
                    <a:p>
                      <a:pPr algn="l" fontAlgn="b"/>
                      <a:r>
                        <a:rPr lang="fr-FR" sz="2000" b="1" u="sng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Subventions</a:t>
                      </a:r>
                      <a:endParaRPr lang="fr-FR" sz="2000" b="1" i="0" u="sng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b="1" u="sng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5,4</a:t>
                      </a:r>
                      <a:endParaRPr lang="fr-FR" sz="2000" b="1" i="0" u="sng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b="1" u="sng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24,1</a:t>
                      </a:r>
                      <a:endParaRPr lang="fr-FR" sz="2000" b="1" i="0" u="sng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b="1" u="sng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54,1</a:t>
                      </a:r>
                      <a:endParaRPr lang="fr-FR" sz="2000" b="1" i="0" u="sng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32048">
                <a:tc>
                  <a:txBody>
                    <a:bodyPr/>
                    <a:lstStyle/>
                    <a:p>
                      <a:pPr algn="l" fontAlgn="b"/>
                      <a:r>
                        <a:rPr lang="fr-FR" sz="2000" i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pour pop. Secteur informel &amp; rural</a:t>
                      </a:r>
                      <a:endParaRPr lang="fr-FR" sz="2000" b="0" i="1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i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4,2</a:t>
                      </a:r>
                      <a:endParaRPr lang="fr-FR" sz="2000" b="0" i="1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i="1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18,5</a:t>
                      </a:r>
                      <a:endParaRPr lang="fr-FR" sz="2000" b="0" i="1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i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43,5</a:t>
                      </a:r>
                      <a:endParaRPr lang="fr-FR" sz="2000" b="0" i="1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32048">
                <a:tc>
                  <a:txBody>
                    <a:bodyPr/>
                    <a:lstStyle/>
                    <a:p>
                      <a:pPr algn="l" fontAlgn="b"/>
                      <a:r>
                        <a:rPr lang="fr-FR" sz="2000" i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Pour personnes indigentes</a:t>
                      </a:r>
                      <a:endParaRPr lang="fr-FR" sz="2000" b="0" i="1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i="1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1,1</a:t>
                      </a:r>
                      <a:endParaRPr lang="fr-FR" sz="2000" b="0" i="1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i="1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5,0</a:t>
                      </a:r>
                      <a:endParaRPr lang="fr-FR" sz="2000" b="0" i="1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i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9,8</a:t>
                      </a:r>
                      <a:endParaRPr lang="fr-FR" sz="2000" b="0" i="1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32048">
                <a:tc>
                  <a:txBody>
                    <a:bodyPr/>
                    <a:lstStyle/>
                    <a:p>
                      <a:pPr algn="l" fontAlgn="b"/>
                      <a:r>
                        <a:rPr lang="fr-FR" sz="2000" i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Pensionnés</a:t>
                      </a:r>
                      <a:endParaRPr lang="fr-FR" sz="2000" b="0" i="1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i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0,2</a:t>
                      </a:r>
                      <a:endParaRPr lang="fr-FR" sz="2000" b="0" i="1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i="1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0,6</a:t>
                      </a:r>
                      <a:endParaRPr lang="fr-FR" sz="2000" b="0" i="1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i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0,7</a:t>
                      </a:r>
                      <a:endParaRPr lang="fr-FR" sz="2000" b="0" i="1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5" name="Ellipse 4"/>
          <p:cNvSpPr/>
          <p:nvPr/>
        </p:nvSpPr>
        <p:spPr>
          <a:xfrm>
            <a:off x="5148064" y="3789040"/>
            <a:ext cx="3384376" cy="576064"/>
          </a:xfrm>
          <a:prstGeom prst="ellipse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6" name="Ellipse 5"/>
          <p:cNvSpPr/>
          <p:nvPr/>
        </p:nvSpPr>
        <p:spPr>
          <a:xfrm>
            <a:off x="4932040" y="4365104"/>
            <a:ext cx="3600400" cy="864096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8789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4000" dirty="0">
                <a:solidFill>
                  <a:prstClr val="black"/>
                </a:solidFill>
              </a:rPr>
              <a:t>Répartition du coût de l’AMU entre cotisations et subventions: Scénario </a:t>
            </a:r>
            <a:r>
              <a:rPr lang="fr-FR" sz="4000" dirty="0" smtClean="0">
                <a:solidFill>
                  <a:prstClr val="black"/>
                </a:solidFill>
              </a:rPr>
              <a:t>3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37603240"/>
              </p:ext>
            </p:extLst>
          </p:nvPr>
        </p:nvGraphicFramePr>
        <p:xfrm>
          <a:off x="611559" y="1772818"/>
          <a:ext cx="7704858" cy="453649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032449"/>
                <a:gridCol w="1053193"/>
                <a:gridCol w="1309608"/>
                <a:gridCol w="1309608"/>
              </a:tblGrid>
              <a:tr h="412409">
                <a:tc>
                  <a:txBody>
                    <a:bodyPr/>
                    <a:lstStyle/>
                    <a:p>
                      <a:pPr algn="l" fontAlgn="b"/>
                      <a:endParaRPr lang="fr-FR" sz="2000" b="1" i="1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2016</a:t>
                      </a:r>
                      <a:endParaRPr lang="fr-FR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2018</a:t>
                      </a:r>
                      <a:endParaRPr lang="fr-FR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2020</a:t>
                      </a:r>
                      <a:endParaRPr lang="fr-FR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12409">
                <a:tc>
                  <a:txBody>
                    <a:bodyPr/>
                    <a:lstStyle/>
                    <a:p>
                      <a:pPr algn="l" fontAlgn="b"/>
                      <a:r>
                        <a:rPr lang="fr-FR" sz="2000" b="1" u="sng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Cotisations</a:t>
                      </a:r>
                      <a:endParaRPr lang="fr-FR" sz="2000" b="1" i="0" u="sng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b="1" u="sng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7,3</a:t>
                      </a:r>
                      <a:endParaRPr lang="fr-FR" sz="2000" b="1" i="0" u="sng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b="1" u="sng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21,2</a:t>
                      </a:r>
                      <a:endParaRPr lang="fr-FR" sz="2000" b="1" i="0" u="sng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b="1" u="sng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31,0</a:t>
                      </a:r>
                      <a:endParaRPr lang="fr-FR" sz="2000" b="1" i="0" u="sng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12409">
                <a:tc>
                  <a:txBody>
                    <a:bodyPr/>
                    <a:lstStyle/>
                    <a:p>
                      <a:pPr algn="l" fontAlgn="b"/>
                      <a:r>
                        <a:rPr lang="fr-FR" sz="2000" i="1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dont travailleurs salariés</a:t>
                      </a:r>
                      <a:endParaRPr lang="fr-FR" sz="2000" b="0" i="1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i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4,7</a:t>
                      </a:r>
                      <a:endParaRPr lang="fr-FR" sz="2000" b="0" i="1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i="1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13,3</a:t>
                      </a:r>
                      <a:endParaRPr lang="fr-FR" sz="2000" b="0" i="1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i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15,7</a:t>
                      </a:r>
                      <a:endParaRPr lang="fr-FR" sz="2000" b="0" i="1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12409">
                <a:tc>
                  <a:txBody>
                    <a:bodyPr/>
                    <a:lstStyle/>
                    <a:p>
                      <a:pPr algn="l" fontAlgn="b"/>
                      <a:r>
                        <a:rPr lang="fr-FR" sz="2000" i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dont pensionnés</a:t>
                      </a:r>
                      <a:endParaRPr lang="fr-FR" sz="2000" b="0" i="1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i="1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0,2</a:t>
                      </a:r>
                      <a:endParaRPr lang="fr-FR" sz="2000" b="0" i="1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i="1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0,6</a:t>
                      </a:r>
                      <a:endParaRPr lang="fr-FR" sz="2000" b="0" i="1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i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0,7</a:t>
                      </a:r>
                      <a:endParaRPr lang="fr-FR" sz="2000" b="0" i="1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12409">
                <a:tc>
                  <a:txBody>
                    <a:bodyPr/>
                    <a:lstStyle/>
                    <a:p>
                      <a:pPr algn="l" fontAlgn="b"/>
                      <a:r>
                        <a:rPr lang="fr-FR" sz="2000" i="1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dont travailleurs indépendants</a:t>
                      </a:r>
                      <a:endParaRPr lang="fr-FR" sz="2000" b="0" i="1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i="1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0,0</a:t>
                      </a:r>
                      <a:endParaRPr lang="fr-FR" sz="2000" b="0" i="1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i="1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2,2</a:t>
                      </a:r>
                      <a:endParaRPr lang="fr-FR" sz="2000" b="0" i="1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i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2,4</a:t>
                      </a:r>
                      <a:endParaRPr lang="fr-FR" sz="2000" b="0" i="1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12409">
                <a:tc>
                  <a:txBody>
                    <a:bodyPr/>
                    <a:lstStyle/>
                    <a:p>
                      <a:pPr algn="l" fontAlgn="b"/>
                      <a:r>
                        <a:rPr lang="fr-FR" sz="2000" i="1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dont pop. secteur informel &amp; rural</a:t>
                      </a:r>
                      <a:endParaRPr lang="fr-FR" sz="2000" b="0" i="1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i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2,4</a:t>
                      </a:r>
                      <a:endParaRPr lang="fr-FR" sz="2000" b="0" i="1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i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5,1</a:t>
                      </a:r>
                      <a:endParaRPr lang="fr-FR" sz="2000" b="0" i="1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i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12,1</a:t>
                      </a:r>
                      <a:endParaRPr lang="fr-FR" sz="2000" b="0" i="1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12409">
                <a:tc>
                  <a:txBody>
                    <a:bodyPr/>
                    <a:lstStyle/>
                    <a:p>
                      <a:pPr algn="l" fontAlgn="b"/>
                      <a:r>
                        <a:rPr lang="fr-FR" sz="2000" b="1" u="sng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Subventions</a:t>
                      </a:r>
                      <a:endParaRPr lang="fr-FR" sz="2000" b="1" i="0" u="sng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b="1" u="sng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21,7</a:t>
                      </a:r>
                      <a:endParaRPr lang="fr-FR" sz="2000" b="1" i="0" u="sng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b="1" u="sng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46,1</a:t>
                      </a:r>
                      <a:endParaRPr lang="fr-FR" sz="2000" b="1" i="0" u="sng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b="1" u="sng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82,8</a:t>
                      </a:r>
                      <a:endParaRPr lang="fr-FR" sz="2000" b="1" i="0" u="sng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12409">
                <a:tc>
                  <a:txBody>
                    <a:bodyPr/>
                    <a:lstStyle/>
                    <a:p>
                      <a:pPr algn="l" fontAlgn="b"/>
                      <a:r>
                        <a:rPr lang="fr-FR" sz="2000" i="1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pour pop. Secteur informel &amp; rural</a:t>
                      </a:r>
                      <a:endParaRPr lang="fr-FR" sz="2000" b="0" i="1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i="1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6,8</a:t>
                      </a:r>
                      <a:endParaRPr lang="fr-FR" sz="2000" b="0" i="1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i="1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15,0</a:t>
                      </a:r>
                      <a:endParaRPr lang="fr-FR" sz="2000" b="0" i="1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i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36,9</a:t>
                      </a:r>
                      <a:endParaRPr lang="fr-FR" sz="2000" b="0" i="1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12409">
                <a:tc>
                  <a:txBody>
                    <a:bodyPr/>
                    <a:lstStyle/>
                    <a:p>
                      <a:pPr algn="l" fontAlgn="b"/>
                      <a:r>
                        <a:rPr lang="fr-FR" sz="2000" i="1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Pour personnes indigentes</a:t>
                      </a:r>
                      <a:endParaRPr lang="fr-FR" sz="2000" b="0" i="1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i="1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0,9</a:t>
                      </a:r>
                      <a:endParaRPr lang="fr-FR" sz="2000" b="0" i="1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i="1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5,3</a:t>
                      </a:r>
                      <a:endParaRPr lang="fr-FR" sz="2000" b="0" i="1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i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17,7</a:t>
                      </a:r>
                      <a:endParaRPr lang="fr-FR" sz="2000" b="0" i="1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12409">
                <a:tc>
                  <a:txBody>
                    <a:bodyPr/>
                    <a:lstStyle/>
                    <a:p>
                      <a:pPr algn="l" fontAlgn="b"/>
                      <a:r>
                        <a:rPr lang="fr-FR" sz="2000" i="1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Pensionnés</a:t>
                      </a:r>
                      <a:endParaRPr lang="fr-FR" sz="2000" b="0" i="1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i="1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0,2</a:t>
                      </a:r>
                      <a:endParaRPr lang="fr-FR" sz="2000" b="0" i="1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i="1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0,5</a:t>
                      </a:r>
                      <a:endParaRPr lang="fr-FR" sz="2000" b="0" i="1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i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0,7</a:t>
                      </a:r>
                      <a:endParaRPr lang="fr-FR" sz="2000" b="0" i="1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12409">
                <a:tc>
                  <a:txBody>
                    <a:bodyPr/>
                    <a:lstStyle/>
                    <a:p>
                      <a:pPr algn="l" fontAlgn="b"/>
                      <a:r>
                        <a:rPr lang="fr-FR" sz="2000" i="1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Enfants - 5 ans</a:t>
                      </a:r>
                      <a:endParaRPr lang="fr-FR" sz="2000" b="0" i="1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i="1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13,8</a:t>
                      </a:r>
                      <a:endParaRPr lang="fr-FR" sz="2000" b="0" i="1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i="1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25,2</a:t>
                      </a:r>
                      <a:endParaRPr lang="fr-FR" sz="2000" b="0" i="1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000" i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27,5</a:t>
                      </a:r>
                      <a:endParaRPr lang="fr-FR" sz="2000" b="0" i="1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5" name="Ellipse 4"/>
          <p:cNvSpPr/>
          <p:nvPr/>
        </p:nvSpPr>
        <p:spPr>
          <a:xfrm>
            <a:off x="5148064" y="3789040"/>
            <a:ext cx="3384376" cy="576064"/>
          </a:xfrm>
          <a:prstGeom prst="ellipse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6" name="Ellipse 5"/>
          <p:cNvSpPr/>
          <p:nvPr/>
        </p:nvSpPr>
        <p:spPr>
          <a:xfrm>
            <a:off x="4932040" y="4365104"/>
            <a:ext cx="3600400" cy="864096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7" name="Ellipse 6"/>
          <p:cNvSpPr/>
          <p:nvPr/>
        </p:nvSpPr>
        <p:spPr>
          <a:xfrm>
            <a:off x="4932040" y="5877272"/>
            <a:ext cx="3600400" cy="720080"/>
          </a:xfrm>
          <a:prstGeom prst="ellipse">
            <a:avLst/>
          </a:prstGeom>
          <a:noFill/>
          <a:ln w="571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362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Test de sensibilité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Les populations du secteur informel et le milieu rural contribue pour 50% du coût du panier de soins au lieu de 2000 F CFA (autour de 75%)</a:t>
            </a:r>
          </a:p>
          <a:p>
            <a:r>
              <a:rPr lang="fr-FR" dirty="0" smtClean="0"/>
              <a:t>Impact sur </a:t>
            </a:r>
          </a:p>
          <a:p>
            <a:pPr lvl="1"/>
            <a:r>
              <a:rPr lang="fr-FR" dirty="0" smtClean="0"/>
              <a:t>les cotisations versées par elles;</a:t>
            </a:r>
          </a:p>
          <a:p>
            <a:pPr lvl="1"/>
            <a:r>
              <a:rPr lang="fr-FR" dirty="0" smtClean="0"/>
              <a:t>le montant des subventions de l’Etat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29104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Test de sensibilité: scénario 1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12547421"/>
              </p:ext>
            </p:extLst>
          </p:nvPr>
        </p:nvGraphicFramePr>
        <p:xfrm>
          <a:off x="539550" y="1844824"/>
          <a:ext cx="7632849" cy="417646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248474"/>
                <a:gridCol w="936104"/>
                <a:gridCol w="1147217"/>
                <a:gridCol w="1301054"/>
              </a:tblGrid>
              <a:tr h="1044116">
                <a:tc>
                  <a:txBody>
                    <a:bodyPr/>
                    <a:lstStyle/>
                    <a:p>
                      <a:pPr algn="l" fontAlgn="b"/>
                      <a:endParaRPr lang="fr-FR" sz="2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8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2016</a:t>
                      </a:r>
                      <a:endParaRPr lang="fr-FR" sz="2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8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2018</a:t>
                      </a:r>
                      <a:endParaRPr lang="fr-FR" sz="2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8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2020</a:t>
                      </a:r>
                      <a:endParaRPr lang="fr-FR" sz="2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044116">
                <a:tc>
                  <a:txBody>
                    <a:bodyPr/>
                    <a:lstStyle/>
                    <a:p>
                      <a:pPr algn="l" fontAlgn="b"/>
                      <a:r>
                        <a:rPr lang="fr-FR" sz="28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COUT RAMU</a:t>
                      </a:r>
                      <a:endParaRPr lang="fr-FR" sz="2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8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11,8</a:t>
                      </a:r>
                      <a:endParaRPr lang="fr-FR" sz="28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8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40,0</a:t>
                      </a:r>
                      <a:endParaRPr lang="fr-FR" sz="28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8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59,8</a:t>
                      </a:r>
                      <a:endParaRPr lang="fr-FR" sz="28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044116">
                <a:tc>
                  <a:txBody>
                    <a:bodyPr/>
                    <a:lstStyle/>
                    <a:p>
                      <a:pPr algn="l" fontAlgn="b"/>
                      <a:r>
                        <a:rPr lang="fr-FR" sz="28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Cotisation pop inf. et rural </a:t>
                      </a:r>
                      <a:endParaRPr lang="fr-FR" sz="28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8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2,8</a:t>
                      </a:r>
                      <a:endParaRPr lang="fr-FR" sz="28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8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9,3</a:t>
                      </a:r>
                      <a:endParaRPr lang="fr-FR" sz="28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8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16,1</a:t>
                      </a:r>
                      <a:endParaRPr lang="fr-FR" sz="28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044116">
                <a:tc>
                  <a:txBody>
                    <a:bodyPr/>
                    <a:lstStyle/>
                    <a:p>
                      <a:pPr algn="l" fontAlgn="b"/>
                      <a:r>
                        <a:rPr lang="fr-FR" sz="28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Subvention Etat</a:t>
                      </a:r>
                      <a:endParaRPr lang="fr-FR" sz="2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8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4,1</a:t>
                      </a:r>
                      <a:endParaRPr lang="fr-FR" sz="28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8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13,1</a:t>
                      </a:r>
                      <a:endParaRPr lang="fr-FR" sz="28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8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22,3</a:t>
                      </a:r>
                      <a:endParaRPr lang="fr-FR" sz="28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6" name="Ellipse 5"/>
          <p:cNvSpPr/>
          <p:nvPr/>
        </p:nvSpPr>
        <p:spPr>
          <a:xfrm>
            <a:off x="4716016" y="5517232"/>
            <a:ext cx="3744416" cy="72008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cxnSp>
        <p:nvCxnSpPr>
          <p:cNvPr id="8" name="Connecteur droit avec flèche 7"/>
          <p:cNvCxnSpPr/>
          <p:nvPr/>
        </p:nvCxnSpPr>
        <p:spPr>
          <a:xfrm>
            <a:off x="4391980" y="5661248"/>
            <a:ext cx="648072" cy="72008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4391980" y="6381328"/>
            <a:ext cx="32763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rgbClr val="FF0000"/>
                </a:solidFill>
              </a:rPr>
              <a:t>-  20 % à - 30%</a:t>
            </a:r>
            <a:endParaRPr lang="fr-FR" sz="2000" b="1" dirty="0">
              <a:solidFill>
                <a:srgbClr val="FF0000"/>
              </a:solidFill>
            </a:endParaRPr>
          </a:p>
        </p:txBody>
      </p:sp>
      <p:sp>
        <p:nvSpPr>
          <p:cNvPr id="10" name="Ellipse 9"/>
          <p:cNvSpPr/>
          <p:nvPr/>
        </p:nvSpPr>
        <p:spPr>
          <a:xfrm>
            <a:off x="5040052" y="4509120"/>
            <a:ext cx="3420380" cy="648072"/>
          </a:xfrm>
          <a:prstGeom prst="ellipse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cxnSp>
        <p:nvCxnSpPr>
          <p:cNvPr id="12" name="Connecteur droit avec flèche 11"/>
          <p:cNvCxnSpPr/>
          <p:nvPr/>
        </p:nvCxnSpPr>
        <p:spPr>
          <a:xfrm flipV="1">
            <a:off x="4716016" y="4293096"/>
            <a:ext cx="504056" cy="86409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14"/>
          <p:cNvSpPr txBox="1"/>
          <p:nvPr/>
        </p:nvSpPr>
        <p:spPr>
          <a:xfrm>
            <a:off x="5337084" y="4108430"/>
            <a:ext cx="23312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rgbClr val="1F497D">
                    <a:lumMod val="60000"/>
                    <a:lumOff val="40000"/>
                  </a:srgbClr>
                </a:solidFill>
              </a:rPr>
              <a:t>+87% à + de 100%</a:t>
            </a:r>
            <a:endParaRPr lang="fr-FR" sz="2000" b="1" dirty="0">
              <a:solidFill>
                <a:srgbClr val="1F497D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5364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/>
      <p:bldP spid="10" grpId="0" animBg="1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prstClr val="black"/>
                </a:solidFill>
              </a:rPr>
              <a:t>Test de sensibilité: scénario </a:t>
            </a:r>
            <a:r>
              <a:rPr lang="fr-FR" dirty="0" smtClean="0">
                <a:solidFill>
                  <a:prstClr val="black"/>
                </a:solidFill>
              </a:rPr>
              <a:t>2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234904"/>
              </p:ext>
            </p:extLst>
          </p:nvPr>
        </p:nvGraphicFramePr>
        <p:xfrm>
          <a:off x="611561" y="2060847"/>
          <a:ext cx="7992887" cy="4104456"/>
        </p:xfrm>
        <a:graphic>
          <a:graphicData uri="http://schemas.openxmlformats.org/drawingml/2006/table">
            <a:tbl>
              <a:tblPr/>
              <a:tblGrid>
                <a:gridCol w="4608511"/>
                <a:gridCol w="1080120"/>
                <a:gridCol w="1224136"/>
                <a:gridCol w="1080120"/>
              </a:tblGrid>
              <a:tr h="1026114">
                <a:tc>
                  <a:txBody>
                    <a:bodyPr/>
                    <a:lstStyle/>
                    <a:p>
                      <a:pPr algn="l" fontAlgn="b"/>
                      <a:endParaRPr lang="fr-FR" sz="2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6114">
                <a:tc>
                  <a:txBody>
                    <a:bodyPr/>
                    <a:lstStyle/>
                    <a:p>
                      <a:pPr algn="l" fontAlgn="b"/>
                      <a:r>
                        <a:rPr lang="fr-FR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COUT RAMU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8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11,8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8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48,5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89,7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26114">
                <a:tc>
                  <a:txBody>
                    <a:bodyPr/>
                    <a:lstStyle/>
                    <a:p>
                      <a:pPr algn="l" fontAlgn="b"/>
                      <a:r>
                        <a:rPr lang="fr-FR" sz="28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Cotisation pop inf. &amp; rural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2,8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8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12,4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28,9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6114">
                <a:tc>
                  <a:txBody>
                    <a:bodyPr/>
                    <a:lstStyle/>
                    <a:p>
                      <a:pPr algn="l" fontAlgn="b"/>
                      <a:r>
                        <a:rPr lang="fr-FR" sz="28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Subvention Etat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4,1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8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18,0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39,5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Ellipse 4"/>
          <p:cNvSpPr/>
          <p:nvPr/>
        </p:nvSpPr>
        <p:spPr>
          <a:xfrm>
            <a:off x="4716016" y="5517232"/>
            <a:ext cx="3744416" cy="72008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6" name="Ellipse 5"/>
          <p:cNvSpPr/>
          <p:nvPr/>
        </p:nvSpPr>
        <p:spPr>
          <a:xfrm>
            <a:off x="5040052" y="4509120"/>
            <a:ext cx="3420380" cy="648072"/>
          </a:xfrm>
          <a:prstGeom prst="ellipse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5468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prstClr val="black"/>
                </a:solidFill>
              </a:rPr>
              <a:t>Test de sensibilité: scénario </a:t>
            </a:r>
            <a:r>
              <a:rPr lang="fr-FR" dirty="0" smtClean="0">
                <a:solidFill>
                  <a:prstClr val="black"/>
                </a:solidFill>
              </a:rPr>
              <a:t>3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06344409"/>
              </p:ext>
            </p:extLst>
          </p:nvPr>
        </p:nvGraphicFramePr>
        <p:xfrm>
          <a:off x="395536" y="2060847"/>
          <a:ext cx="8352928" cy="424847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608512"/>
                <a:gridCol w="1368152"/>
                <a:gridCol w="1080120"/>
                <a:gridCol w="1296144"/>
              </a:tblGrid>
              <a:tr h="1062118">
                <a:tc>
                  <a:txBody>
                    <a:bodyPr/>
                    <a:lstStyle/>
                    <a:p>
                      <a:pPr algn="l" fontAlgn="b"/>
                      <a:endParaRPr lang="fr-FR" sz="2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8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2016</a:t>
                      </a:r>
                      <a:endParaRPr lang="fr-FR" sz="2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8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2018</a:t>
                      </a:r>
                      <a:endParaRPr lang="fr-FR" sz="2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8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2020</a:t>
                      </a:r>
                      <a:endParaRPr lang="fr-FR" sz="2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062118">
                <a:tc>
                  <a:txBody>
                    <a:bodyPr/>
                    <a:lstStyle/>
                    <a:p>
                      <a:pPr algn="l" fontAlgn="b"/>
                      <a:r>
                        <a:rPr lang="fr-FR" sz="28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COUT RAMU</a:t>
                      </a:r>
                      <a:endParaRPr lang="fr-FR" sz="2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8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29,1</a:t>
                      </a:r>
                      <a:endParaRPr lang="fr-FR" sz="28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8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67,9</a:t>
                      </a:r>
                      <a:endParaRPr lang="fr-FR" sz="28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8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115,3</a:t>
                      </a:r>
                      <a:endParaRPr lang="fr-FR" sz="28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062118">
                <a:tc>
                  <a:txBody>
                    <a:bodyPr/>
                    <a:lstStyle/>
                    <a:p>
                      <a:pPr algn="l" fontAlgn="b"/>
                      <a:r>
                        <a:rPr lang="fr-FR" sz="28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Cotisation pop inf. &amp; rural</a:t>
                      </a:r>
                      <a:endParaRPr lang="fr-FR" sz="2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8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4,7</a:t>
                      </a:r>
                      <a:endParaRPr lang="fr-FR" sz="28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8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10,4</a:t>
                      </a:r>
                      <a:endParaRPr lang="fr-FR" sz="28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8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25,3</a:t>
                      </a:r>
                      <a:endParaRPr lang="fr-FR" sz="28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062118">
                <a:tc>
                  <a:txBody>
                    <a:bodyPr/>
                    <a:lstStyle/>
                    <a:p>
                      <a:pPr algn="l" fontAlgn="b"/>
                      <a:r>
                        <a:rPr lang="fr-FR" sz="28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Subvention Etat </a:t>
                      </a:r>
                      <a:endParaRPr lang="fr-FR" sz="2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8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19,4</a:t>
                      </a:r>
                      <a:endParaRPr lang="fr-FR" sz="28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8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40,8</a:t>
                      </a:r>
                      <a:endParaRPr lang="fr-FR" sz="28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28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69,7</a:t>
                      </a:r>
                      <a:endParaRPr lang="fr-FR" sz="28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5" name="Ellipse 4"/>
          <p:cNvSpPr/>
          <p:nvPr/>
        </p:nvSpPr>
        <p:spPr>
          <a:xfrm>
            <a:off x="5405152" y="4653136"/>
            <a:ext cx="3420380" cy="648072"/>
          </a:xfrm>
          <a:prstGeom prst="ellipse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6" name="Ellipse 5"/>
          <p:cNvSpPr/>
          <p:nvPr/>
        </p:nvSpPr>
        <p:spPr>
          <a:xfrm>
            <a:off x="5381103" y="5733256"/>
            <a:ext cx="3744416" cy="72008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077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Conclusion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517232"/>
          </a:xfrm>
        </p:spPr>
        <p:txBody>
          <a:bodyPr>
            <a:normAutofit/>
          </a:bodyPr>
          <a:lstStyle/>
          <a:p>
            <a:endParaRPr lang="fr-FR" dirty="0" smtClean="0"/>
          </a:p>
          <a:p>
            <a:r>
              <a:rPr lang="fr-FR" dirty="0" smtClean="0"/>
              <a:t>Avec un coût compris entre 0,1% et 1,5% du PIB, et entre 0,2% et 5,2% des dépenses publique, on peut dire que l’AMU au Burkina est possible financièrement;</a:t>
            </a:r>
          </a:p>
          <a:p>
            <a:r>
              <a:rPr lang="fr-FR" dirty="0" smtClean="0"/>
              <a:t>Pour garantir l’accès des personnes pauvres à l’AMU, l’Etat sera amené à subventionner leur cotisations: entre 3,4 Mds en 2015 et 109,1 Mds en 2020 en fonction du panier retenu et du rythme de couverture de ces </a:t>
            </a:r>
            <a:r>
              <a:rPr lang="fr-FR" dirty="0" smtClean="0"/>
              <a:t>populations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3932853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rot="20095314">
            <a:off x="467544" y="2420888"/>
            <a:ext cx="8229600" cy="1143000"/>
          </a:xfrm>
        </p:spPr>
        <p:txBody>
          <a:bodyPr>
            <a:normAutofit/>
          </a:bodyPr>
          <a:lstStyle/>
          <a:p>
            <a:r>
              <a:rPr lang="fr-FR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MERCI</a:t>
            </a:r>
            <a:endParaRPr lang="fr-FR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86875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Contenu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Hypothèses de projections</a:t>
            </a:r>
          </a:p>
          <a:p>
            <a:r>
              <a:rPr lang="fr-FR" dirty="0" smtClean="0"/>
              <a:t>Coût du RAMU</a:t>
            </a:r>
          </a:p>
          <a:p>
            <a:r>
              <a:rPr lang="fr-FR" dirty="0" smtClean="0"/>
              <a:t>Répartition du coût entre cotisations et subventions</a:t>
            </a:r>
          </a:p>
          <a:p>
            <a:r>
              <a:rPr lang="fr-FR" dirty="0" smtClean="0"/>
              <a:t>Coût global pour l’Etat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690252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11430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Rythme de couverture de la population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6359528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34552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8F732-9F62-4020-A27C-11B67F5B1CF2}" type="slidenum">
              <a:rPr lang="fr-FR" smtClean="0"/>
              <a:t>4</a:t>
            </a:fld>
            <a:endParaRPr lang="fr-FR"/>
          </a:p>
        </p:txBody>
      </p:sp>
      <p:graphicFrame>
        <p:nvGraphicFramePr>
          <p:cNvPr id="3" name="Graphique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25288246"/>
              </p:ext>
            </p:extLst>
          </p:nvPr>
        </p:nvGraphicFramePr>
        <p:xfrm>
          <a:off x="395536" y="332656"/>
          <a:ext cx="8352928" cy="59046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11605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542046" y="4149080"/>
            <a:ext cx="3813929" cy="1368152"/>
          </a:xfrm>
          <a:prstGeom prst="round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542046" y="3884695"/>
            <a:ext cx="3813929" cy="1368152"/>
          </a:xfrm>
          <a:prstGeom prst="wedgeRectCallo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Options de paniers de soins aux fins des projections</a:t>
            </a:r>
            <a:endParaRPr lang="fr-FR" dirty="0"/>
          </a:p>
        </p:txBody>
      </p:sp>
      <p:graphicFrame>
        <p:nvGraphicFramePr>
          <p:cNvPr id="5" name="Espace réservé du contenu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05489724"/>
              </p:ext>
            </p:extLst>
          </p:nvPr>
        </p:nvGraphicFramePr>
        <p:xfrm>
          <a:off x="457200" y="1600200"/>
          <a:ext cx="8229600" cy="4997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3479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Projections des coûts de l’AMU:</a:t>
            </a:r>
            <a:br>
              <a:rPr lang="fr-FR" dirty="0" smtClean="0"/>
            </a:br>
            <a:r>
              <a:rPr lang="fr-FR" dirty="0" smtClean="0"/>
              <a:t>schéma de couverture rythme lent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38260807"/>
              </p:ext>
            </p:extLst>
          </p:nvPr>
        </p:nvGraphicFramePr>
        <p:xfrm>
          <a:off x="539554" y="1700804"/>
          <a:ext cx="7560838" cy="4752531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4487668"/>
                <a:gridCol w="1024390"/>
                <a:gridCol w="1024390"/>
                <a:gridCol w="1024390"/>
              </a:tblGrid>
              <a:tr h="528059">
                <a:tc>
                  <a:txBody>
                    <a:bodyPr/>
                    <a:lstStyle/>
                    <a:p>
                      <a:endParaRPr lang="fr-FR" sz="1800" dirty="0">
                        <a:effectLst/>
                        <a:latin typeface="Calibri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2016</a:t>
                      </a:r>
                      <a:endParaRPr lang="fr-FR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2018</a:t>
                      </a:r>
                      <a:endParaRPr lang="fr-FR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2020</a:t>
                      </a:r>
                      <a:endParaRPr lang="fr-FR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528059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u="sng" dirty="0">
                          <a:effectLst/>
                        </a:rPr>
                        <a:t>Option 1</a:t>
                      </a:r>
                      <a:r>
                        <a:rPr lang="fr-FR" sz="1800" dirty="0">
                          <a:effectLst/>
                        </a:rPr>
                        <a:t> : panier de soins intégrant tous les biens et services médicaux</a:t>
                      </a:r>
                      <a:endParaRPr lang="fr-FR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52805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Coût AMU</a:t>
                      </a:r>
                      <a:endParaRPr lang="fr-FR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15,2</a:t>
                      </a:r>
                      <a:endParaRPr lang="fr-FR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51,6</a:t>
                      </a:r>
                      <a:endParaRPr lang="fr-FR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77,0</a:t>
                      </a:r>
                      <a:endParaRPr lang="fr-FR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  <a:tr h="52805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En % PIB</a:t>
                      </a:r>
                      <a:endParaRPr lang="fr-FR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0,2%</a:t>
                      </a:r>
                      <a:endParaRPr lang="fr-FR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0,6%</a:t>
                      </a:r>
                      <a:endParaRPr lang="fr-FR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0,8%</a:t>
                      </a:r>
                      <a:endParaRPr lang="fr-FR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  <a:tr h="52805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% Dépenses publiques</a:t>
                      </a:r>
                      <a:endParaRPr lang="fr-FR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0,7%</a:t>
                      </a:r>
                      <a:endParaRPr lang="fr-FR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2,1%</a:t>
                      </a:r>
                      <a:endParaRPr lang="fr-FR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2,7%</a:t>
                      </a:r>
                      <a:endParaRPr lang="fr-FR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  <a:tr h="528059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u="sng">
                          <a:effectLst/>
                        </a:rPr>
                        <a:t>Option 2</a:t>
                      </a:r>
                      <a:r>
                        <a:rPr lang="fr-FR" sz="1800">
                          <a:effectLst/>
                        </a:rPr>
                        <a:t> : tous les biens et services médicaux sauf lunetterie et MCNT</a:t>
                      </a:r>
                      <a:endParaRPr lang="fr-FR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52805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Coût AMU</a:t>
                      </a:r>
                      <a:endParaRPr lang="fr-FR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11,8</a:t>
                      </a:r>
                      <a:endParaRPr lang="fr-FR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40,0</a:t>
                      </a:r>
                      <a:endParaRPr lang="fr-FR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59,8</a:t>
                      </a:r>
                      <a:endParaRPr lang="fr-FR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  <a:tr h="52805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En % PIB</a:t>
                      </a:r>
                      <a:endParaRPr lang="fr-FR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0,2%</a:t>
                      </a:r>
                      <a:endParaRPr lang="fr-FR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0,5%</a:t>
                      </a:r>
                      <a:endParaRPr lang="fr-FR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0,6%</a:t>
                      </a:r>
                      <a:endParaRPr lang="fr-FR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  <a:tr h="52805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% Dépenses publiques</a:t>
                      </a:r>
                      <a:endParaRPr lang="fr-FR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0,6%</a:t>
                      </a:r>
                      <a:endParaRPr lang="fr-FR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1,6%</a:t>
                      </a:r>
                      <a:endParaRPr lang="fr-FR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2,1%</a:t>
                      </a:r>
                      <a:endParaRPr lang="fr-FR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4762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Projections des coûts paniers de soins:</a:t>
            </a:r>
            <a:br>
              <a:rPr lang="fr-FR" dirty="0" smtClean="0"/>
            </a:br>
            <a:r>
              <a:rPr lang="fr-FR" dirty="0" smtClean="0"/>
              <a:t>schéma de couverture rythme modéré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09947901"/>
              </p:ext>
            </p:extLst>
          </p:nvPr>
        </p:nvGraphicFramePr>
        <p:xfrm>
          <a:off x="539552" y="1628796"/>
          <a:ext cx="7920880" cy="4824540"/>
        </p:xfrm>
        <a:graphic>
          <a:graphicData uri="http://schemas.openxmlformats.org/drawingml/2006/table">
            <a:tbl>
              <a:tblPr firstRow="1" firstCol="1" bandRow="1">
                <a:tableStyleId>{C083E6E3-FA7D-4D7B-A595-EF9225AFEA82}</a:tableStyleId>
              </a:tblPr>
              <a:tblGrid>
                <a:gridCol w="3853931"/>
                <a:gridCol w="1284141"/>
                <a:gridCol w="1284141"/>
                <a:gridCol w="1498667"/>
              </a:tblGrid>
              <a:tr h="53606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 </a:t>
                      </a:r>
                      <a:endParaRPr lang="fr-FR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2016</a:t>
                      </a:r>
                      <a:endParaRPr lang="fr-FR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2018</a:t>
                      </a:r>
                      <a:endParaRPr lang="fr-FR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2020</a:t>
                      </a:r>
                      <a:endParaRPr lang="fr-FR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36060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u="sng">
                          <a:effectLst/>
                        </a:rPr>
                        <a:t>Option 1</a:t>
                      </a:r>
                      <a:r>
                        <a:rPr lang="fr-FR" sz="1800">
                          <a:effectLst/>
                        </a:rPr>
                        <a:t> : panier de soins intégrant tous les biens et services médicaux</a:t>
                      </a:r>
                      <a:endParaRPr lang="fr-FR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53606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Coût AMU</a:t>
                      </a:r>
                      <a:endParaRPr lang="fr-FR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15,2</a:t>
                      </a:r>
                      <a:endParaRPr lang="fr-FR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62,5</a:t>
                      </a:r>
                      <a:endParaRPr lang="fr-FR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115,5</a:t>
                      </a:r>
                      <a:endParaRPr lang="fr-FR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3606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En % PIB</a:t>
                      </a:r>
                      <a:endParaRPr lang="fr-FR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0,2%</a:t>
                      </a:r>
                      <a:endParaRPr lang="fr-FR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0,7%</a:t>
                      </a:r>
                      <a:endParaRPr lang="fr-FR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1,2%</a:t>
                      </a:r>
                      <a:endParaRPr lang="fr-FR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3606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% Dépenses publiques</a:t>
                      </a:r>
                      <a:endParaRPr lang="fr-FR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0,7%</a:t>
                      </a:r>
                      <a:endParaRPr lang="fr-FR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2,6%</a:t>
                      </a:r>
                      <a:endParaRPr lang="fr-FR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4,1%</a:t>
                      </a:r>
                      <a:endParaRPr lang="fr-FR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36060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u="sng">
                          <a:effectLst/>
                        </a:rPr>
                        <a:t>Option 2</a:t>
                      </a:r>
                      <a:r>
                        <a:rPr lang="fr-FR" sz="1800">
                          <a:effectLst/>
                        </a:rPr>
                        <a:t> : tous les biens et services médicaux sauf lunetterie et MCNT</a:t>
                      </a:r>
                      <a:endParaRPr lang="fr-FR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53606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Coût AMU</a:t>
                      </a:r>
                      <a:endParaRPr lang="fr-FR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11,8</a:t>
                      </a:r>
                      <a:endParaRPr lang="fr-FR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48,5</a:t>
                      </a:r>
                      <a:endParaRPr lang="fr-FR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89,7</a:t>
                      </a:r>
                      <a:endParaRPr lang="fr-FR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3606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En % PIB</a:t>
                      </a:r>
                      <a:endParaRPr lang="fr-FR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0,2%</a:t>
                      </a:r>
                      <a:endParaRPr lang="fr-FR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0,6%</a:t>
                      </a:r>
                      <a:endParaRPr lang="fr-FR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0,9%</a:t>
                      </a:r>
                      <a:endParaRPr lang="fr-FR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3606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% Dépenses publiques</a:t>
                      </a:r>
                      <a:endParaRPr lang="fr-FR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0,6%</a:t>
                      </a:r>
                      <a:endParaRPr lang="fr-FR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2,0%</a:t>
                      </a:r>
                      <a:endParaRPr lang="fr-FR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3,2%</a:t>
                      </a:r>
                      <a:endParaRPr lang="fr-FR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8299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Projections des coûts paniers de soins:</a:t>
            </a:r>
            <a:br>
              <a:rPr lang="fr-FR" dirty="0" smtClean="0"/>
            </a:br>
            <a:r>
              <a:rPr lang="fr-FR" dirty="0" smtClean="0"/>
              <a:t>schéma de couverture rythme accéléré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41962134"/>
              </p:ext>
            </p:extLst>
          </p:nvPr>
        </p:nvGraphicFramePr>
        <p:xfrm>
          <a:off x="539552" y="1700808"/>
          <a:ext cx="8064896" cy="4824538"/>
        </p:xfrm>
        <a:graphic>
          <a:graphicData uri="http://schemas.openxmlformats.org/drawingml/2006/table">
            <a:tbl>
              <a:tblPr firstRow="1" firstCol="1" bandRow="1">
                <a:tableStyleId>{0E3FDE45-AF77-4B5C-9715-49D594BDF05E}</a:tableStyleId>
              </a:tblPr>
              <a:tblGrid>
                <a:gridCol w="4142429"/>
                <a:gridCol w="1307489"/>
                <a:gridCol w="1307489"/>
                <a:gridCol w="1307489"/>
              </a:tblGrid>
              <a:tr h="537476">
                <a:tc>
                  <a:txBody>
                    <a:bodyPr/>
                    <a:lstStyle/>
                    <a:p>
                      <a:pPr algn="r"/>
                      <a:endParaRPr lang="fr-FR" sz="1800" dirty="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2016</a:t>
                      </a:r>
                      <a:endParaRPr lang="fr-FR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2018</a:t>
                      </a:r>
                      <a:endParaRPr lang="fr-FR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2020</a:t>
                      </a:r>
                      <a:endParaRPr lang="fr-FR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31103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u="sng" dirty="0">
                          <a:effectLst/>
                        </a:rPr>
                        <a:t>Option 1</a:t>
                      </a:r>
                      <a:r>
                        <a:rPr lang="fr-FR" sz="1800" dirty="0">
                          <a:effectLst/>
                        </a:rPr>
                        <a:t> : panier de soins intégrant tous les biens et services médicaux</a:t>
                      </a:r>
                      <a:endParaRPr lang="fr-FR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53747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Coût AMU</a:t>
                      </a:r>
                      <a:endParaRPr lang="fr-FR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34,1</a:t>
                      </a:r>
                      <a:endParaRPr lang="fr-FR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82,9</a:t>
                      </a:r>
                      <a:endParaRPr lang="fr-FR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146,6</a:t>
                      </a:r>
                      <a:endParaRPr lang="fr-FR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3747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% PIB</a:t>
                      </a:r>
                      <a:endParaRPr lang="fr-FR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0,4%</a:t>
                      </a:r>
                      <a:endParaRPr lang="fr-FR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1,0%</a:t>
                      </a:r>
                      <a:endParaRPr lang="fr-FR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1,5%</a:t>
                      </a:r>
                      <a:endParaRPr lang="fr-FR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3747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% Dépenses publiques</a:t>
                      </a:r>
                      <a:endParaRPr lang="fr-FR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1,6%</a:t>
                      </a:r>
                      <a:endParaRPr lang="fr-FR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3,4%</a:t>
                      </a:r>
                      <a:endParaRPr lang="fr-FR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5,2%</a:t>
                      </a:r>
                      <a:endParaRPr lang="fr-FR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31103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u="sng" dirty="0">
                          <a:effectLst/>
                        </a:rPr>
                        <a:t>Option 2</a:t>
                      </a:r>
                      <a:r>
                        <a:rPr lang="fr-FR" sz="1800" dirty="0">
                          <a:effectLst/>
                        </a:rPr>
                        <a:t> : tous les biens et services médicaux sauf lunetterie et MCNT</a:t>
                      </a:r>
                      <a:endParaRPr lang="fr-FR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53747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Coût AMU</a:t>
                      </a:r>
                      <a:endParaRPr lang="fr-FR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29,1</a:t>
                      </a:r>
                      <a:endParaRPr lang="fr-FR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67,9</a:t>
                      </a:r>
                      <a:endParaRPr lang="fr-FR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115,3</a:t>
                      </a:r>
                      <a:endParaRPr lang="fr-FR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3747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 % PIB</a:t>
                      </a:r>
                      <a:endParaRPr lang="fr-FR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0,4%</a:t>
                      </a:r>
                      <a:endParaRPr lang="fr-FR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0,8%</a:t>
                      </a:r>
                      <a:endParaRPr lang="fr-FR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1,2%</a:t>
                      </a:r>
                      <a:endParaRPr lang="fr-FR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3747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% Dépenses publiques</a:t>
                      </a:r>
                      <a:endParaRPr lang="fr-FR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1,4%</a:t>
                      </a:r>
                      <a:endParaRPr lang="fr-FR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2,8%</a:t>
                      </a:r>
                      <a:endParaRPr lang="fr-FR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4,1%</a:t>
                      </a:r>
                      <a:endParaRPr lang="fr-FR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2544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ln>
            <a:solidFill>
              <a:srgbClr val="C00000"/>
            </a:solidFill>
          </a:ln>
        </p:spPr>
        <p:txBody>
          <a:bodyPr>
            <a:normAutofit fontScale="90000"/>
          </a:bodyPr>
          <a:lstStyle/>
          <a:p>
            <a:r>
              <a:rPr lang="fr-FR" b="1" dirty="0" smtClean="0"/>
              <a:t>Financement de l’AMU:</a:t>
            </a:r>
            <a:br>
              <a:rPr lang="fr-FR" b="1" dirty="0" smtClean="0"/>
            </a:br>
            <a:r>
              <a:rPr lang="fr-FR" b="1" dirty="0" smtClean="0"/>
              <a:t>Les niveaux de contribution …</a:t>
            </a:r>
            <a:endParaRPr lang="fr-FR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1596175"/>
            <a:ext cx="8229600" cy="5256584"/>
          </a:xfrm>
        </p:spPr>
        <p:txBody>
          <a:bodyPr>
            <a:normAutofit fontScale="92500" lnSpcReduction="20000"/>
          </a:bodyPr>
          <a:lstStyle/>
          <a:p>
            <a:r>
              <a:rPr lang="fr-FR" dirty="0" smtClean="0"/>
              <a:t>Les indigents ne paient rien – l’Etat paie pour eux (solidarité nationale);</a:t>
            </a:r>
          </a:p>
          <a:p>
            <a:r>
              <a:rPr lang="fr-FR" dirty="0" smtClean="0"/>
              <a:t>Les travailleurs de l’économie informelle (urbaine et rurale) paient en </a:t>
            </a:r>
            <a:r>
              <a:rPr lang="fr-FR" dirty="0" err="1" smtClean="0"/>
              <a:t>décà</a:t>
            </a:r>
            <a:r>
              <a:rPr lang="fr-FR" dirty="0" smtClean="0"/>
              <a:t> du coût du panier soit 2000FCFA/par personne/par an- l’Etat paie la différence (solidarité nationale)</a:t>
            </a:r>
          </a:p>
          <a:p>
            <a:r>
              <a:rPr lang="fr-FR" dirty="0" smtClean="0"/>
              <a:t>Les travailleurs du secteur formel paient une cotisation pour eux-mêmes et leur famille (un pourcentage du salaire correspondant en moyenne au coût du panier de soins);</a:t>
            </a:r>
          </a:p>
          <a:p>
            <a:r>
              <a:rPr lang="fr-FR" dirty="0" smtClean="0"/>
              <a:t>Les personnes bénéficiant d’une pension de retraite paient une cotisation inférieur au coût du panier de soins (le reste à la charge de l’Etat)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04637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11067</TotalTime>
  <Words>1018</Words>
  <Application>Microsoft Office PowerPoint</Application>
  <PresentationFormat>Affichage à l'écran (4:3)</PresentationFormat>
  <Paragraphs>317</Paragraphs>
  <Slides>18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19" baseType="lpstr">
      <vt:lpstr>Thème Office</vt:lpstr>
      <vt:lpstr>SCENARIO D’EXTENSION ET COUT GLOBAL POUR L’ETAT </vt:lpstr>
      <vt:lpstr>Contenu</vt:lpstr>
      <vt:lpstr>Rythme de couverture de la population</vt:lpstr>
      <vt:lpstr>Présentation PowerPoint</vt:lpstr>
      <vt:lpstr>Options de paniers de soins aux fins des projections</vt:lpstr>
      <vt:lpstr>Projections des coûts de l’AMU: schéma de couverture rythme lent</vt:lpstr>
      <vt:lpstr>Projections des coûts paniers de soins: schéma de couverture rythme modéré</vt:lpstr>
      <vt:lpstr>Projections des coûts paniers de soins: schéma de couverture rythme accéléré</vt:lpstr>
      <vt:lpstr>Financement de l’AMU: Les niveaux de contribution …</vt:lpstr>
      <vt:lpstr>Répartition du coût de l’AMU entre cotisations et subventions: Scénario 1</vt:lpstr>
      <vt:lpstr>Répartition du coût de l’AMU entre cotisations et subventions: Scénario 2</vt:lpstr>
      <vt:lpstr>Répartition du coût de l’AMU entre cotisations et subventions: Scénario 3</vt:lpstr>
      <vt:lpstr>Test de sensibilité</vt:lpstr>
      <vt:lpstr>Test de sensibilité: scénario 1</vt:lpstr>
      <vt:lpstr>Test de sensibilité: scénario 2</vt:lpstr>
      <vt:lpstr>Test de sensibilité: scénario 3</vt:lpstr>
      <vt:lpstr>Conclusion</vt:lpstr>
      <vt:lpstr>MERCI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hp</dc:creator>
  <cp:lastModifiedBy>hp</cp:lastModifiedBy>
  <cp:revision>78</cp:revision>
  <cp:lastPrinted>2015-03-24T12:33:44Z</cp:lastPrinted>
  <dcterms:created xsi:type="dcterms:W3CDTF">2015-03-09T16:59:39Z</dcterms:created>
  <dcterms:modified xsi:type="dcterms:W3CDTF">2015-06-10T10:07:30Z</dcterms:modified>
</cp:coreProperties>
</file>